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9" r:id="rId4"/>
    <p:sldId id="260" r:id="rId5"/>
    <p:sldId id="261" r:id="rId6"/>
    <p:sldId id="262" r:id="rId7"/>
    <p:sldId id="265" r:id="rId8"/>
    <p:sldId id="268" r:id="rId9"/>
    <p:sldId id="269" r:id="rId10"/>
    <p:sldId id="273" r:id="rId11"/>
    <p:sldId id="275" r:id="rId12"/>
    <p:sldId id="276" r:id="rId13"/>
    <p:sldId id="266" r:id="rId14"/>
    <p:sldId id="274" r:id="rId15"/>
    <p:sldId id="272" r:id="rId16"/>
    <p:sldId id="267" r:id="rId17"/>
    <p:sldId id="271" r:id="rId18"/>
    <p:sldId id="277" r:id="rId1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initials="M" lastIdx="1" clrIdx="0">
    <p:extLst>
      <p:ext uri="{19B8F6BF-5375-455C-9EA6-DF929625EA0E}">
        <p15:presenceInfo xmlns:p15="http://schemas.microsoft.com/office/powerpoint/2012/main" userId="Microsof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774" y="78"/>
      </p:cViewPr>
      <p:guideLst/>
    </p:cSldViewPr>
  </p:slideViewPr>
  <p:notesTextViewPr>
    <p:cViewPr>
      <p:scale>
        <a:sx n="1" d="1"/>
        <a:sy n="1" d="1"/>
      </p:scale>
      <p:origin x="0" y="0"/>
    </p:cViewPr>
  </p:notesTextViewPr>
  <p:sorterViewPr>
    <p:cViewPr>
      <p:scale>
        <a:sx n="100" d="100"/>
        <a:sy n="100" d="100"/>
      </p:scale>
      <p:origin x="0" y="-86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61A8F2-1B89-4325-8963-4FBA0375BAC4}" type="datetimeFigureOut">
              <a:rPr lang="zh-CN" altLang="en-US" smtClean="0"/>
              <a:t>2016/11/22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82C465-B98D-4C69-815E-91B839BC3E28}" type="slidenum">
              <a:rPr lang="zh-CN" altLang="en-US" smtClean="0"/>
              <a:t>‹#›</a:t>
            </a:fld>
            <a:endParaRPr lang="zh-CN" altLang="en-US"/>
          </a:p>
        </p:txBody>
      </p:sp>
    </p:spTree>
    <p:extLst>
      <p:ext uri="{BB962C8B-B14F-4D97-AF65-F5344CB8AC3E}">
        <p14:creationId xmlns:p14="http://schemas.microsoft.com/office/powerpoint/2010/main" val="33338592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t>1</a:t>
            </a:fld>
            <a:endParaRPr lang="zh-CN" altLang="en-US"/>
          </a:p>
        </p:txBody>
      </p:sp>
    </p:spTree>
    <p:extLst>
      <p:ext uri="{BB962C8B-B14F-4D97-AF65-F5344CB8AC3E}">
        <p14:creationId xmlns:p14="http://schemas.microsoft.com/office/powerpoint/2010/main" val="4197732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zh-CN" altLang="en-US" dirty="0" smtClean="0"/>
          </a:p>
        </p:txBody>
      </p:sp>
      <p:sp>
        <p:nvSpPr>
          <p:cNvPr id="4" name="灯片编号占位符 3"/>
          <p:cNvSpPr>
            <a:spLocks noGrp="1"/>
          </p:cNvSpPr>
          <p:nvPr>
            <p:ph type="sldNum" sz="quarter" idx="10"/>
          </p:nvPr>
        </p:nvSpPr>
        <p:spPr/>
        <p:txBody>
          <a:bodyPr/>
          <a:lstStyle/>
          <a:p>
            <a:fld id="{4E38F04A-84B0-4E5D-A1A7-EE43D6EF2A66}" type="slidenum">
              <a:rPr lang="zh-CN" altLang="en-US" smtClean="0"/>
              <a:t>2</a:t>
            </a:fld>
            <a:endParaRPr lang="zh-CN" altLang="en-US"/>
          </a:p>
        </p:txBody>
      </p:sp>
    </p:spTree>
    <p:extLst>
      <p:ext uri="{BB962C8B-B14F-4D97-AF65-F5344CB8AC3E}">
        <p14:creationId xmlns:p14="http://schemas.microsoft.com/office/powerpoint/2010/main" val="37273185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7" name="组合 6"/>
          <p:cNvGrpSpPr/>
          <p:nvPr/>
        </p:nvGrpSpPr>
        <p:grpSpPr>
          <a:xfrm>
            <a:off x="-12701" y="-11103"/>
            <a:ext cx="12204701" cy="6880206"/>
            <a:chOff x="-12701" y="-11103"/>
            <a:chExt cx="12204701" cy="6880206"/>
          </a:xfrm>
        </p:grpSpPr>
        <p:pic>
          <p:nvPicPr>
            <p:cNvPr id="13" name="Picture 3" descr="a封面叶子2"/>
            <p:cNvPicPr>
              <a:picLocks noChangeAspect="1" noChangeArrowheads="1"/>
            </p:cNvPicPr>
            <p:nvPr/>
          </p:nvPicPr>
          <p:blipFill rotWithShape="1">
            <a:blip r:embed="rId2">
              <a:extLst>
                <a:ext uri="{28A0092B-C50C-407E-A947-70E740481C1C}">
                  <a14:useLocalDpi xmlns:a14="http://schemas.microsoft.com/office/drawing/2010/main" val="0"/>
                </a:ext>
              </a:extLst>
            </a:blip>
            <a:srcRect l="128" r="507"/>
            <a:stretch/>
          </p:blipFill>
          <p:spPr bwMode="auto">
            <a:xfrm>
              <a:off x="901701" y="-11103"/>
              <a:ext cx="9944099" cy="6869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descr="a封面叶子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84645" r="507"/>
            <a:stretch/>
          </p:blipFill>
          <p:spPr bwMode="auto">
            <a:xfrm flipH="1">
              <a:off x="10706100" y="0"/>
              <a:ext cx="1485900" cy="6869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descr="a封面叶子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889" r="86927"/>
            <a:stretch/>
          </p:blipFill>
          <p:spPr bwMode="auto">
            <a:xfrm flipH="1">
              <a:off x="-12701" y="-11103"/>
              <a:ext cx="1219199" cy="6869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ctrTitle"/>
          </p:nvPr>
        </p:nvSpPr>
        <p:spPr>
          <a:xfrm>
            <a:off x="1333501" y="4159251"/>
            <a:ext cx="9220200" cy="772397"/>
          </a:xfrm>
        </p:spPr>
        <p:txBody>
          <a:bodyPr anchor="b">
            <a:noAutofit/>
          </a:bodyPr>
          <a:lstStyle>
            <a:lvl1pPr algn="ctr">
              <a:lnSpc>
                <a:spcPct val="110000"/>
              </a:lnSpc>
              <a:defRPr sz="4000" b="1" i="0">
                <a:solidFill>
                  <a:schemeClr val="accent1"/>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333503" y="5208203"/>
            <a:ext cx="9220200" cy="395672"/>
          </a:xfrm>
        </p:spPr>
        <p:txBody>
          <a:bodyPr>
            <a:normAutofit/>
          </a:bodyPr>
          <a:lstStyle>
            <a:lvl1pPr marL="0" indent="0" algn="ctr">
              <a:buNone/>
              <a:defRPr sz="1800">
                <a:solidFill>
                  <a:schemeClr val="accent3">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AE385578-3124-443F-9D53-C5B6E944A169}" type="datetimeFigureOut">
              <a:rPr lang="zh-CN" altLang="en-US" smtClean="0"/>
              <a:t>2016/11/22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2C9EEB1-134D-482D-BE30-F80C0469E434}" type="slidenum">
              <a:rPr lang="zh-CN" altLang="en-US" smtClean="0"/>
              <a:t>‹#›</a:t>
            </a:fld>
            <a:endParaRPr lang="zh-CN" altLang="en-US"/>
          </a:p>
        </p:txBody>
      </p:sp>
    </p:spTree>
    <p:extLst>
      <p:ext uri="{BB962C8B-B14F-4D97-AF65-F5344CB8AC3E}">
        <p14:creationId xmlns:p14="http://schemas.microsoft.com/office/powerpoint/2010/main" val="160421271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6623"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AE385578-3124-443F-9D53-C5B6E944A169}" type="datetimeFigureOut">
              <a:rPr lang="zh-CN" altLang="en-US" smtClean="0"/>
              <a:t>2016/11/22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2C9EEB1-134D-482D-BE30-F80C0469E434}" type="slidenum">
              <a:rPr lang="zh-CN" altLang="en-US" smtClean="0"/>
              <a:t>‹#›</a:t>
            </a:fld>
            <a:endParaRPr lang="zh-CN" altLang="en-US"/>
          </a:p>
        </p:txBody>
      </p:sp>
    </p:spTree>
    <p:extLst>
      <p:ext uri="{BB962C8B-B14F-4D97-AF65-F5344CB8AC3E}">
        <p14:creationId xmlns:p14="http://schemas.microsoft.com/office/powerpoint/2010/main" val="1258240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AE385578-3124-443F-9D53-C5B6E944A169}" type="datetimeFigureOut">
              <a:rPr lang="zh-CN" altLang="en-US" smtClean="0"/>
              <a:t>2016/11/22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2C9EEB1-134D-482D-BE30-F80C0469E434}" type="slidenum">
              <a:rPr lang="zh-CN" altLang="en-US" smtClean="0"/>
              <a:t>‹#›</a:t>
            </a:fld>
            <a:endParaRPr lang="zh-CN" altLang="en-US"/>
          </a:p>
        </p:txBody>
      </p:sp>
    </p:spTree>
    <p:extLst>
      <p:ext uri="{BB962C8B-B14F-4D97-AF65-F5344CB8AC3E}">
        <p14:creationId xmlns:p14="http://schemas.microsoft.com/office/powerpoint/2010/main" val="3603113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p:txBody>
      </p:sp>
      <p:sp>
        <p:nvSpPr>
          <p:cNvPr id="4" name="Date Placeholder 3"/>
          <p:cNvSpPr>
            <a:spLocks noGrp="1"/>
          </p:cNvSpPr>
          <p:nvPr>
            <p:ph type="dt" sz="half" idx="10"/>
          </p:nvPr>
        </p:nvSpPr>
        <p:spPr/>
        <p:txBody>
          <a:bodyPr/>
          <a:lstStyle/>
          <a:p>
            <a:fld id="{AE385578-3124-443F-9D53-C5B6E944A169}" type="datetimeFigureOut">
              <a:rPr lang="zh-CN" altLang="en-US" smtClean="0"/>
              <a:t>2016/11/22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2C9EEB1-134D-482D-BE30-F80C0469E434}" type="slidenum">
              <a:rPr lang="zh-CN" altLang="en-US" smtClean="0"/>
              <a:t>‹#›</a:t>
            </a:fld>
            <a:endParaRPr lang="zh-CN" altLang="en-US"/>
          </a:p>
        </p:txBody>
      </p:sp>
    </p:spTree>
    <p:extLst>
      <p:ext uri="{BB962C8B-B14F-4D97-AF65-F5344CB8AC3E}">
        <p14:creationId xmlns:p14="http://schemas.microsoft.com/office/powerpoint/2010/main" val="14235437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435647" y="2107474"/>
            <a:ext cx="10515600" cy="1070339"/>
          </a:xfrm>
        </p:spPr>
        <p:txBody>
          <a:bodyPr anchor="b"/>
          <a:lstStyle>
            <a:lvl1pPr>
              <a:defRPr sz="4800">
                <a:solidFill>
                  <a:schemeClr val="accent1"/>
                </a:solidFill>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435647" y="3204800"/>
            <a:ext cx="10515600" cy="775017"/>
          </a:xfrm>
        </p:spPr>
        <p:txBody>
          <a:bodyPr/>
          <a:lstStyle>
            <a:lvl1pPr marL="0" indent="0">
              <a:buNone/>
              <a:defRPr sz="24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AE385578-3124-443F-9D53-C5B6E944A169}" type="datetimeFigureOut">
              <a:rPr lang="zh-CN" altLang="en-US" smtClean="0"/>
              <a:t>2016/11/22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2C9EEB1-134D-482D-BE30-F80C0469E434}" type="slidenum">
              <a:rPr lang="zh-CN" altLang="en-US" smtClean="0"/>
              <a:t>‹#›</a:t>
            </a:fld>
            <a:endParaRPr lang="zh-CN" altLang="en-US"/>
          </a:p>
        </p:txBody>
      </p:sp>
    </p:spTree>
    <p:extLst>
      <p:ext uri="{BB962C8B-B14F-4D97-AF65-F5344CB8AC3E}">
        <p14:creationId xmlns:p14="http://schemas.microsoft.com/office/powerpoint/2010/main" val="635455823"/>
      </p:ext>
    </p:extLst>
  </p:cSld>
  <p:clrMapOvr>
    <a:masterClrMapping/>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AE385578-3124-443F-9D53-C5B6E944A169}" type="datetimeFigureOut">
              <a:rPr lang="zh-CN" altLang="en-US" smtClean="0"/>
              <a:t>2016/11/22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2C9EEB1-134D-482D-BE30-F80C0469E434}" type="slidenum">
              <a:rPr lang="zh-CN" altLang="en-US" smtClean="0"/>
              <a:t>‹#›</a:t>
            </a:fld>
            <a:endParaRPr lang="zh-CN" altLang="en-US"/>
          </a:p>
        </p:txBody>
      </p:sp>
    </p:spTree>
    <p:extLst>
      <p:ext uri="{BB962C8B-B14F-4D97-AF65-F5344CB8AC3E}">
        <p14:creationId xmlns:p14="http://schemas.microsoft.com/office/powerpoint/2010/main" val="865827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9"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1"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AE385578-3124-443F-9D53-C5B6E944A169}" type="datetimeFigureOut">
              <a:rPr lang="zh-CN" altLang="en-US" smtClean="0"/>
              <a:t>2016/11/22</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B2C9EEB1-134D-482D-BE30-F80C0469E434}" type="slidenum">
              <a:rPr lang="zh-CN" altLang="en-US" smtClean="0"/>
              <a:t>‹#›</a:t>
            </a:fld>
            <a:endParaRPr lang="zh-CN" altLang="en-US"/>
          </a:p>
        </p:txBody>
      </p:sp>
    </p:spTree>
    <p:extLst>
      <p:ext uri="{BB962C8B-B14F-4D97-AF65-F5344CB8AC3E}">
        <p14:creationId xmlns:p14="http://schemas.microsoft.com/office/powerpoint/2010/main" val="3062705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AE385578-3124-443F-9D53-C5B6E944A169}" type="datetimeFigureOut">
              <a:rPr lang="zh-CN" altLang="en-US" smtClean="0"/>
              <a:t>2016/11/22</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B2C9EEB1-134D-482D-BE30-F80C0469E434}" type="slidenum">
              <a:rPr lang="zh-CN" altLang="en-US" smtClean="0"/>
              <a:t>‹#›</a:t>
            </a:fld>
            <a:endParaRPr lang="zh-CN" altLang="en-US"/>
          </a:p>
        </p:txBody>
      </p:sp>
    </p:spTree>
    <p:extLst>
      <p:ext uri="{BB962C8B-B14F-4D97-AF65-F5344CB8AC3E}">
        <p14:creationId xmlns:p14="http://schemas.microsoft.com/office/powerpoint/2010/main" val="324575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85578-3124-443F-9D53-C5B6E944A169}" type="datetimeFigureOut">
              <a:rPr lang="zh-CN" altLang="en-US" smtClean="0"/>
              <a:t>2016/11/22</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B2C9EEB1-134D-482D-BE30-F80C0469E434}" type="slidenum">
              <a:rPr lang="zh-CN" altLang="en-US" smtClean="0"/>
              <a:t>‹#›</a:t>
            </a:fld>
            <a:endParaRPr lang="zh-CN" altLang="en-US"/>
          </a:p>
        </p:txBody>
      </p:sp>
      <p:pic>
        <p:nvPicPr>
          <p:cNvPr id="5" name="图片 4"/>
          <p:cNvPicPr>
            <a:picLocks noChangeAspect="1"/>
          </p:cNvPicPr>
          <p:nvPr/>
        </p:nvPicPr>
        <p:blipFill rotWithShape="1">
          <a:blip r:embed="rId2">
            <a:extLst>
              <a:ext uri="{28A0092B-C50C-407E-A947-70E740481C1C}">
                <a14:useLocalDpi xmlns:a14="http://schemas.microsoft.com/office/drawing/2010/main" val="0"/>
              </a:ext>
            </a:extLst>
          </a:blip>
          <a:srcRect t="809" r="6709" b="7497"/>
          <a:stretch/>
        </p:blipFill>
        <p:spPr>
          <a:xfrm>
            <a:off x="-544" y="-28575"/>
            <a:ext cx="13258389" cy="6922861"/>
          </a:xfrm>
          <a:prstGeom prst="rect">
            <a:avLst/>
          </a:prstGeom>
        </p:spPr>
      </p:pic>
    </p:spTree>
    <p:extLst>
      <p:ext uri="{BB962C8B-B14F-4D97-AF65-F5344CB8AC3E}">
        <p14:creationId xmlns:p14="http://schemas.microsoft.com/office/powerpoint/2010/main" val="4160056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AE385578-3124-443F-9D53-C5B6E944A169}" type="datetimeFigureOut">
              <a:rPr lang="zh-CN" altLang="en-US" smtClean="0"/>
              <a:t>2016/11/22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2C9EEB1-134D-482D-BE30-F80C0469E434}" type="slidenum">
              <a:rPr lang="zh-CN" altLang="en-US" smtClean="0"/>
              <a:t>‹#›</a:t>
            </a:fld>
            <a:endParaRPr lang="zh-CN" altLang="en-US"/>
          </a:p>
        </p:txBody>
      </p:sp>
    </p:spTree>
    <p:extLst>
      <p:ext uri="{BB962C8B-B14F-4D97-AF65-F5344CB8AC3E}">
        <p14:creationId xmlns:p14="http://schemas.microsoft.com/office/powerpoint/2010/main" val="2462561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AE385578-3124-443F-9D53-C5B6E944A169}" type="datetimeFigureOut">
              <a:rPr lang="zh-CN" altLang="en-US" smtClean="0"/>
              <a:t>2016/11/22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2C9EEB1-134D-482D-BE30-F80C0469E434}" type="slidenum">
              <a:rPr lang="zh-CN" altLang="en-US" smtClean="0"/>
              <a:t>‹#›</a:t>
            </a:fld>
            <a:endParaRPr lang="zh-CN" altLang="en-US"/>
          </a:p>
        </p:txBody>
      </p:sp>
    </p:spTree>
    <p:extLst>
      <p:ext uri="{BB962C8B-B14F-4D97-AF65-F5344CB8AC3E}">
        <p14:creationId xmlns:p14="http://schemas.microsoft.com/office/powerpoint/2010/main" val="346148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组合 6"/>
          <p:cNvGrpSpPr/>
          <p:nvPr/>
        </p:nvGrpSpPr>
        <p:grpSpPr>
          <a:xfrm>
            <a:off x="-544" y="-28575"/>
            <a:ext cx="12192543" cy="6886575"/>
            <a:chOff x="-544" y="-28575"/>
            <a:chExt cx="12192543" cy="6886575"/>
          </a:xfrm>
        </p:grpSpPr>
        <p:pic>
          <p:nvPicPr>
            <p:cNvPr id="8" name="图片 7"/>
            <p:cNvPicPr>
              <a:picLocks noChangeAspect="1"/>
            </p:cNvPicPr>
            <p:nvPr userDrawn="1"/>
          </p:nvPicPr>
          <p:blipFill rotWithShape="1">
            <a:blip r:embed="rId13">
              <a:extLst>
                <a:ext uri="{28A0092B-C50C-407E-A947-70E740481C1C}">
                  <a14:useLocalDpi xmlns:a14="http://schemas.microsoft.com/office/drawing/2010/main" val="0"/>
                </a:ext>
              </a:extLst>
            </a:blip>
            <a:srcRect l="87209" t="809" r="919"/>
            <a:stretch/>
          </p:blipFill>
          <p:spPr>
            <a:xfrm flipH="1">
              <a:off x="10885712" y="-28575"/>
              <a:ext cx="1306287" cy="6886575"/>
            </a:xfrm>
            <a:prstGeom prst="rect">
              <a:avLst/>
            </a:prstGeom>
          </p:spPr>
        </p:pic>
        <p:pic>
          <p:nvPicPr>
            <p:cNvPr id="22" name="图片 21"/>
            <p:cNvPicPr>
              <a:picLocks noChangeAspect="1"/>
            </p:cNvPicPr>
            <p:nvPr/>
          </p:nvPicPr>
          <p:blipFill rotWithShape="1">
            <a:blip r:embed="rId13">
              <a:extLst>
                <a:ext uri="{28A0092B-C50C-407E-A947-70E740481C1C}">
                  <a14:useLocalDpi xmlns:a14="http://schemas.microsoft.com/office/drawing/2010/main" val="0"/>
                </a:ext>
              </a:extLst>
            </a:blip>
            <a:srcRect l="-1" t="809" r="132"/>
            <a:stretch/>
          </p:blipFill>
          <p:spPr>
            <a:xfrm>
              <a:off x="-544" y="-28575"/>
              <a:ext cx="10987858" cy="6886575"/>
            </a:xfrm>
            <a:prstGeom prst="rect">
              <a:avLst/>
            </a:prstGeom>
          </p:spPr>
        </p:pic>
      </p:grpSp>
      <p:sp>
        <p:nvSpPr>
          <p:cNvPr id="10" name="矩形 9"/>
          <p:cNvSpPr/>
          <p:nvPr/>
        </p:nvSpPr>
        <p:spPr>
          <a:xfrm>
            <a:off x="0" y="0"/>
            <a:ext cx="12192000" cy="6448425"/>
          </a:xfrm>
          <a:prstGeom prst="rect">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Text Placeholder 2"/>
          <p:cNvSpPr>
            <a:spLocks noGrp="1"/>
          </p:cNvSpPr>
          <p:nvPr>
            <p:ph type="body" idx="1"/>
          </p:nvPr>
        </p:nvSpPr>
        <p:spPr>
          <a:xfrm>
            <a:off x="755832" y="1480907"/>
            <a:ext cx="10680337" cy="4738919"/>
          </a:xfrm>
          <a:prstGeom prst="rect">
            <a:avLst/>
          </a:prstGeom>
        </p:spPr>
        <p:txBody>
          <a:bodyPr vert="horz" lIns="91440" tIns="45720" rIns="91440" bIns="45720" rtlCol="0">
            <a:normAutofit/>
          </a:bodyPr>
          <a:lstStyle/>
          <a:p>
            <a:pPr lvl="0"/>
            <a:r>
              <a:rPr lang="zh-CN" altLang="en-US" dirty="0" smtClean="0"/>
              <a:t>单击此处编辑母版文本样式</a:t>
            </a:r>
          </a:p>
          <a:p>
            <a:pPr lvl="1"/>
            <a:r>
              <a:rPr lang="zh-CN" altLang="en-US" dirty="0" smtClean="0"/>
              <a:t>第二级</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bg1">
                    <a:lumMod val="65000"/>
                  </a:schemeClr>
                </a:solidFill>
              </a:defRPr>
            </a:lvl1pPr>
          </a:lstStyle>
          <a:p>
            <a:fld id="{AE385578-3124-443F-9D53-C5B6E944A169}" type="datetimeFigureOut">
              <a:rPr lang="zh-CN" altLang="en-US" smtClean="0"/>
              <a:t>2016/11/22</a:t>
            </a:fld>
            <a:endParaRPr lang="zh-CN" alt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bg1">
                    <a:lumMod val="65000"/>
                  </a:schemeClr>
                </a:solidFill>
              </a:defRPr>
            </a:lvl1pPr>
          </a:lstStyle>
          <a:p>
            <a:endParaRPr lang="zh-CN" alt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bg1">
                    <a:lumMod val="65000"/>
                  </a:schemeClr>
                </a:solidFill>
              </a:defRPr>
            </a:lvl1pPr>
          </a:lstStyle>
          <a:p>
            <a:fld id="{B2C9EEB1-134D-482D-BE30-F80C0469E434}" type="slidenum">
              <a:rPr lang="zh-CN" altLang="en-US" smtClean="0"/>
              <a:t>‹#›</a:t>
            </a:fld>
            <a:endParaRPr lang="zh-CN" altLang="en-US"/>
          </a:p>
        </p:txBody>
      </p:sp>
      <p:sp>
        <p:nvSpPr>
          <p:cNvPr id="2" name="Title Placeholder 1"/>
          <p:cNvSpPr>
            <a:spLocks noGrp="1"/>
          </p:cNvSpPr>
          <p:nvPr>
            <p:ph type="title"/>
          </p:nvPr>
        </p:nvSpPr>
        <p:spPr>
          <a:xfrm>
            <a:off x="754746" y="311600"/>
            <a:ext cx="10681423" cy="829133"/>
          </a:xfrm>
          <a:prstGeom prst="rect">
            <a:avLst/>
          </a:prstGeom>
        </p:spPr>
        <p:txBody>
          <a:bodyPr vert="horz" lIns="91440" tIns="45720" rIns="91440" bIns="45720" rtlCol="0" anchor="b">
            <a:noAutofit/>
          </a:bodyPr>
          <a:lstStyle/>
          <a:p>
            <a:r>
              <a:rPr lang="zh-CN" altLang="en-US" dirty="0" smtClean="0"/>
              <a:t>单击此处编辑母版标题样式</a:t>
            </a:r>
            <a:endParaRPr lang="en-US" dirty="0"/>
          </a:p>
        </p:txBody>
      </p:sp>
    </p:spTree>
    <p:extLst>
      <p:ext uri="{BB962C8B-B14F-4D97-AF65-F5344CB8AC3E}">
        <p14:creationId xmlns:p14="http://schemas.microsoft.com/office/powerpoint/2010/main" val="32190221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3600" kern="1200">
          <a:solidFill>
            <a:schemeClr val="accent1">
              <a:lumMod val="75000"/>
            </a:schemeClr>
          </a:solidFill>
          <a:latin typeface="+mj-lt"/>
          <a:ea typeface="+mj-ea"/>
          <a:cs typeface="+mj-cs"/>
        </a:defRPr>
      </a:lvl1pPr>
    </p:titleStyle>
    <p:bodyStyle>
      <a:lvl1pPr marL="357188" indent="-357188" algn="l" defTabSz="914400" rtl="0" eaLnBrk="1" latinLnBrk="0" hangingPunct="1">
        <a:lnSpc>
          <a:spcPct val="90000"/>
        </a:lnSpc>
        <a:spcBef>
          <a:spcPts val="1800"/>
        </a:spcBef>
        <a:buClr>
          <a:schemeClr val="accent1">
            <a:lumMod val="75000"/>
          </a:schemeClr>
        </a:buClr>
        <a:buSzPct val="90000"/>
        <a:buFont typeface="Wingdings 2" panose="05020102010507070707" pitchFamily="18" charset="2"/>
        <a:buChar char=""/>
        <a:defRPr sz="2400" kern="1200">
          <a:solidFill>
            <a:schemeClr val="accent1">
              <a:lumMod val="75000"/>
            </a:schemeClr>
          </a:solidFill>
          <a:latin typeface="+mn-lt"/>
          <a:ea typeface="+mn-ea"/>
          <a:cs typeface="+mn-cs"/>
        </a:defRPr>
      </a:lvl1pPr>
      <a:lvl2pPr marL="357188" indent="-357188" algn="l" defTabSz="914400" rtl="0" eaLnBrk="1" latinLnBrk="0" hangingPunct="1">
        <a:lnSpc>
          <a:spcPct val="130000"/>
        </a:lnSpc>
        <a:spcBef>
          <a:spcPts val="0"/>
        </a:spcBef>
        <a:buFont typeface="Calibri" panose="020F0502020204030204" pitchFamily="34" charset="0"/>
        <a:buChar char=" "/>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baike.baidu.com/subview/9793/10663679.htm" TargetMode="External"/><Relationship Id="rId2" Type="http://schemas.openxmlformats.org/officeDocument/2006/relationships/hyperlink" Target="http://baike.baidu.com/view/680978.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1.bin"/><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ctrTitle"/>
          </p:nvPr>
        </p:nvSpPr>
        <p:spPr/>
        <p:txBody>
          <a:bodyPr>
            <a:normAutofit/>
          </a:bodyPr>
          <a:lstStyle/>
          <a:p>
            <a:r>
              <a:rPr lang="zh-CN" altLang="zh-CN" dirty="0"/>
              <a:t>基于</a:t>
            </a:r>
            <a:r>
              <a:rPr lang="en-US" altLang="zh-CN" dirty="0"/>
              <a:t>R</a:t>
            </a:r>
            <a:r>
              <a:rPr lang="zh-CN" altLang="zh-CN" dirty="0"/>
              <a:t>语言的</a:t>
            </a:r>
            <a:r>
              <a:rPr lang="en-US" altLang="zh-CN" dirty="0"/>
              <a:t>PLS</a:t>
            </a:r>
            <a:r>
              <a:rPr lang="zh-CN" altLang="zh-CN" dirty="0"/>
              <a:t>算法的实现及研究</a:t>
            </a:r>
            <a:endParaRPr lang="zh-CN" altLang="en-US" dirty="0"/>
          </a:p>
        </p:txBody>
      </p:sp>
    </p:spTree>
    <p:extLst>
      <p:ext uri="{BB962C8B-B14F-4D97-AF65-F5344CB8AC3E}">
        <p14:creationId xmlns:p14="http://schemas.microsoft.com/office/powerpoint/2010/main" val="29822470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实例分析（基于</a:t>
            </a:r>
            <a:r>
              <a:rPr lang="en-US" altLang="zh-CN" dirty="0" smtClean="0"/>
              <a:t>R</a:t>
            </a:r>
            <a:r>
              <a:rPr lang="zh-CN" altLang="en-US" dirty="0" smtClean="0"/>
              <a:t>）</a:t>
            </a:r>
            <a:endParaRPr lang="zh-CN" altLang="en-US" dirty="0"/>
          </a:p>
        </p:txBody>
      </p:sp>
      <p:sp>
        <p:nvSpPr>
          <p:cNvPr id="3" name="文本框 2"/>
          <p:cNvSpPr txBox="1"/>
          <p:nvPr/>
        </p:nvSpPr>
        <p:spPr>
          <a:xfrm>
            <a:off x="1375954" y="1393371"/>
            <a:ext cx="2874505" cy="861774"/>
          </a:xfrm>
          <a:prstGeom prst="rect">
            <a:avLst/>
          </a:prstGeom>
          <a:noFill/>
        </p:spPr>
        <p:txBody>
          <a:bodyPr wrap="none" rtlCol="0">
            <a:spAutoFit/>
          </a:bodyPr>
          <a:lstStyle/>
          <a:p>
            <a:pPr>
              <a:lnSpc>
                <a:spcPts val="2000"/>
              </a:lnSpc>
            </a:pPr>
            <a:r>
              <a:rPr lang="zh-CN" altLang="zh-CN" kern="0" dirty="0">
                <a:solidFill>
                  <a:srgbClr val="000000"/>
                </a:solidFill>
                <a:latin typeface="Calibri" panose="020F0502020204030204" pitchFamily="34" charset="0"/>
                <a:ea typeface="宋体" panose="02010600030101010101" pitchFamily="2" charset="-122"/>
                <a:cs typeface="宋体" panose="02010600030101010101" pitchFamily="2" charset="-122"/>
              </a:rPr>
              <a:t>（</a:t>
            </a:r>
            <a:r>
              <a:rPr lang="en-US" altLang="zh-CN" kern="0" dirty="0">
                <a:solidFill>
                  <a:srgbClr val="000000"/>
                </a:solidFill>
                <a:latin typeface="Calibri" panose="020F0502020204030204" pitchFamily="34" charset="0"/>
                <a:ea typeface="宋体" panose="02010600030101010101" pitchFamily="2" charset="-122"/>
                <a:cs typeface="宋体" panose="02010600030101010101" pitchFamily="2" charset="-122"/>
              </a:rPr>
              <a:t>1</a:t>
            </a:r>
            <a:r>
              <a:rPr lang="zh-CN" altLang="zh-CN" kern="0" dirty="0">
                <a:solidFill>
                  <a:srgbClr val="000000"/>
                </a:solidFill>
                <a:latin typeface="Calibri" panose="020F0502020204030204" pitchFamily="34" charset="0"/>
                <a:ea typeface="宋体" panose="02010600030101010101" pitchFamily="2" charset="-122"/>
                <a:cs typeface="宋体" panose="02010600030101010101" pitchFamily="2" charset="-122"/>
              </a:rPr>
              <a:t>）</a:t>
            </a:r>
            <a:r>
              <a:rPr lang="en-US" altLang="zh-CN" kern="0" dirty="0" err="1">
                <a:solidFill>
                  <a:srgbClr val="000000"/>
                </a:solidFill>
                <a:latin typeface="Calibri" panose="020F0502020204030204" pitchFamily="34" charset="0"/>
                <a:ea typeface="宋体" panose="02010600030101010101" pitchFamily="2" charset="-122"/>
                <a:cs typeface="宋体" panose="02010600030101010101" pitchFamily="2" charset="-122"/>
              </a:rPr>
              <a:t>pls</a:t>
            </a:r>
            <a:r>
              <a:rPr lang="zh-CN" altLang="zh-CN" kern="0" dirty="0">
                <a:solidFill>
                  <a:srgbClr val="000000"/>
                </a:solidFill>
                <a:latin typeface="Calibri" panose="020F0502020204030204" pitchFamily="34" charset="0"/>
                <a:ea typeface="宋体" panose="02010600030101010101" pitchFamily="2" charset="-122"/>
                <a:cs typeface="宋体" panose="02010600030101010101" pitchFamily="2" charset="-122"/>
              </a:rPr>
              <a:t>包的安装以及载入</a:t>
            </a:r>
            <a:endParaRPr lang="zh-CN" altLang="zh-CN" sz="1400" kern="100" dirty="0">
              <a:latin typeface="Calibri" panose="020F0502020204030204" pitchFamily="34" charset="0"/>
              <a:ea typeface="宋体" panose="02010600030101010101" pitchFamily="2" charset="-122"/>
              <a:cs typeface="Times New Roman" panose="02020603050405020304" pitchFamily="18" charset="0"/>
            </a:endParaRPr>
          </a:p>
          <a:p>
            <a:pPr>
              <a:lnSpc>
                <a:spcPts val="2000"/>
              </a:lnSpc>
            </a:pPr>
            <a:r>
              <a:rPr lang="en-US" altLang="zh-CN" kern="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&gt;</a:t>
            </a:r>
            <a:r>
              <a:rPr lang="en-US" altLang="zh-CN" kern="0" dirty="0" err="1">
                <a:solidFill>
                  <a:srgbClr val="000000"/>
                </a:solidFill>
                <a:latin typeface="Times New Roman" panose="02020603050405020304" pitchFamily="18" charset="0"/>
                <a:ea typeface="宋体" panose="02010600030101010101" pitchFamily="2" charset="-122"/>
                <a:cs typeface="Times New Roman" panose="02020603050405020304" pitchFamily="18" charset="0"/>
              </a:rPr>
              <a:t>install.packages</a:t>
            </a:r>
            <a:r>
              <a:rPr lang="en-US" altLang="zh-CN" kern="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en-US" altLang="zh-CN" kern="0" dirty="0" err="1">
                <a:solidFill>
                  <a:srgbClr val="000000"/>
                </a:solidFill>
                <a:latin typeface="Times New Roman" panose="02020603050405020304" pitchFamily="18" charset="0"/>
                <a:ea typeface="宋体" panose="02010600030101010101" pitchFamily="2" charset="-122"/>
                <a:cs typeface="Times New Roman" panose="02020603050405020304" pitchFamily="18" charset="0"/>
              </a:rPr>
              <a:t>pls</a:t>
            </a:r>
            <a:r>
              <a:rPr lang="en-US" altLang="zh-CN" kern="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endParaRPr lang="zh-CN" altLang="zh-CN" sz="1400" kern="100" dirty="0">
              <a:latin typeface="Calibri" panose="020F0502020204030204" pitchFamily="34" charset="0"/>
              <a:ea typeface="宋体" panose="02010600030101010101" pitchFamily="2" charset="-122"/>
              <a:cs typeface="Times New Roman" panose="02020603050405020304" pitchFamily="18" charset="0"/>
            </a:endParaRPr>
          </a:p>
          <a:p>
            <a:pPr fontAlgn="base">
              <a:lnSpc>
                <a:spcPts val="2000"/>
              </a:lnSpc>
            </a:pPr>
            <a:r>
              <a:rPr lang="en-US" altLang="zh-CN" kern="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&gt;library(</a:t>
            </a:r>
            <a:r>
              <a:rPr lang="en-US" altLang="zh-CN" kern="0" dirty="0" err="1">
                <a:solidFill>
                  <a:srgbClr val="000000"/>
                </a:solidFill>
                <a:latin typeface="Times New Roman" panose="02020603050405020304" pitchFamily="18" charset="0"/>
                <a:ea typeface="宋体" panose="02010600030101010101" pitchFamily="2" charset="-122"/>
                <a:cs typeface="Times New Roman" panose="02020603050405020304" pitchFamily="18" charset="0"/>
              </a:rPr>
              <a:t>pls</a:t>
            </a:r>
            <a:r>
              <a:rPr lang="en-US" altLang="zh-CN" kern="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endParaRPr lang="zh-CN" altLang="zh-CN" sz="1400" kern="100" dirty="0">
              <a:effectLst/>
              <a:latin typeface="Calibri" panose="020F0502020204030204" pitchFamily="34" charset="0"/>
              <a:ea typeface="宋体" panose="02010600030101010101" pitchFamily="2" charset="-122"/>
              <a:cs typeface="Times New Roman" panose="02020603050405020304" pitchFamily="18" charset="0"/>
            </a:endParaRPr>
          </a:p>
        </p:txBody>
      </p:sp>
      <p:sp>
        <p:nvSpPr>
          <p:cNvPr id="4" name="文本框 3"/>
          <p:cNvSpPr txBox="1"/>
          <p:nvPr/>
        </p:nvSpPr>
        <p:spPr>
          <a:xfrm>
            <a:off x="1375954" y="2507783"/>
            <a:ext cx="6697667" cy="1395254"/>
          </a:xfrm>
          <a:prstGeom prst="rect">
            <a:avLst/>
          </a:prstGeom>
          <a:noFill/>
        </p:spPr>
        <p:txBody>
          <a:bodyPr wrap="none" rtlCol="0">
            <a:spAutoFit/>
          </a:bodyPr>
          <a:lstStyle/>
          <a:p>
            <a:pPr>
              <a:lnSpc>
                <a:spcPts val="2000"/>
              </a:lnSpc>
            </a:pPr>
            <a:r>
              <a:rPr lang="zh-CN" altLang="zh-CN" kern="0" dirty="0">
                <a:solidFill>
                  <a:srgbClr val="000000"/>
                </a:solidFill>
                <a:latin typeface="Calibri" panose="020F0502020204030204" pitchFamily="34" charset="0"/>
                <a:ea typeface="宋体" panose="02010600030101010101" pitchFamily="2" charset="-122"/>
                <a:cs typeface="宋体" panose="02010600030101010101" pitchFamily="2" charset="-122"/>
              </a:rPr>
              <a:t>（</a:t>
            </a:r>
            <a:r>
              <a:rPr lang="en-US" altLang="zh-CN" kern="0" dirty="0">
                <a:solidFill>
                  <a:srgbClr val="000000"/>
                </a:solidFill>
                <a:latin typeface="Calibri" panose="020F0502020204030204" pitchFamily="34" charset="0"/>
                <a:ea typeface="宋体" panose="02010600030101010101" pitchFamily="2" charset="-122"/>
                <a:cs typeface="宋体" panose="02010600030101010101" pitchFamily="2" charset="-122"/>
              </a:rPr>
              <a:t>2</a:t>
            </a:r>
            <a:r>
              <a:rPr lang="zh-CN" altLang="zh-CN" kern="0" dirty="0">
                <a:solidFill>
                  <a:srgbClr val="000000"/>
                </a:solidFill>
                <a:latin typeface="Calibri" panose="020F0502020204030204" pitchFamily="34" charset="0"/>
                <a:ea typeface="宋体" panose="02010600030101010101" pitchFamily="2" charset="-122"/>
                <a:cs typeface="宋体" panose="02010600030101010101" pitchFamily="2" charset="-122"/>
              </a:rPr>
              <a:t>）数据的导入</a:t>
            </a:r>
            <a:endParaRPr lang="zh-CN" altLang="zh-CN" sz="1400" kern="100" dirty="0">
              <a:latin typeface="Calibri" panose="020F0502020204030204" pitchFamily="34" charset="0"/>
              <a:ea typeface="宋体" panose="02010600030101010101" pitchFamily="2" charset="-122"/>
              <a:cs typeface="Times New Roman" panose="02020603050405020304" pitchFamily="18" charset="0"/>
            </a:endParaRPr>
          </a:p>
          <a:p>
            <a:pPr>
              <a:lnSpc>
                <a:spcPts val="2000"/>
              </a:lnSpc>
            </a:pPr>
            <a:r>
              <a:rPr lang="en-US" altLang="zh-CN" kern="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&gt;C1&lt;-read.csv("C:\\Users\\Administrator\\Desktop\\data\\data1.csv</a:t>
            </a:r>
            <a:r>
              <a:rPr lang="en-US" altLang="zh-CN" kern="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p>
          <a:p>
            <a:pPr>
              <a:spcAft>
                <a:spcPts val="0"/>
              </a:spcAft>
            </a:pPr>
            <a:r>
              <a:rPr lang="en-US" altLang="zh-CN" dirty="0">
                <a:solidFill>
                  <a:srgbClr val="000000"/>
                </a:solidFill>
                <a:latin typeface="Times New Roman" panose="02020603050405020304" pitchFamily="18" charset="0"/>
                <a:ea typeface="DFKai-SB" panose="03000509000000000000" pitchFamily="65" charset="-120"/>
                <a:cs typeface="宋体" panose="02010600030101010101" pitchFamily="2" charset="-122"/>
              </a:rPr>
              <a:t>&gt;</a:t>
            </a:r>
            <a:r>
              <a:rPr lang="en-US" altLang="zh-CN" dirty="0" smtClean="0">
                <a:solidFill>
                  <a:srgbClr val="000000"/>
                </a:solidFill>
                <a:latin typeface="Times New Roman" panose="02020603050405020304" pitchFamily="18" charset="0"/>
                <a:ea typeface="DFKai-SB" panose="03000509000000000000" pitchFamily="65" charset="-120"/>
                <a:cs typeface="宋体" panose="02010600030101010101" pitchFamily="2" charset="-122"/>
              </a:rPr>
              <a:t>C2&lt;-</a:t>
            </a:r>
            <a:r>
              <a:rPr lang="en-US" altLang="zh-CN" dirty="0">
                <a:solidFill>
                  <a:srgbClr val="000000"/>
                </a:solidFill>
                <a:latin typeface="Times New Roman" panose="02020603050405020304" pitchFamily="18" charset="0"/>
                <a:ea typeface="DFKai-SB" panose="03000509000000000000" pitchFamily="65" charset="-120"/>
                <a:cs typeface="宋体" panose="02010600030101010101" pitchFamily="2" charset="-122"/>
              </a:rPr>
              <a:t>read.csv("C:\\Users\\Administrator\\Desktop\\data\\data2.csv")</a:t>
            </a:r>
            <a:endParaRPr lang="zh-CN" altLang="zh-CN" dirty="0">
              <a:latin typeface="宋体" panose="02010600030101010101" pitchFamily="2" charset="-122"/>
              <a:ea typeface="宋体" panose="02010600030101010101" pitchFamily="2" charset="-122"/>
              <a:cs typeface="宋体" panose="02010600030101010101" pitchFamily="2" charset="-122"/>
            </a:endParaRPr>
          </a:p>
          <a:p>
            <a:pPr marL="533400" indent="-533400">
              <a:lnSpc>
                <a:spcPts val="2000"/>
              </a:lnSpc>
              <a:spcAft>
                <a:spcPts val="0"/>
              </a:spcAft>
            </a:pPr>
            <a:r>
              <a:rPr lang="en-US" altLang="zh-CN" dirty="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zh-CN" altLang="zh-CN" dirty="0">
                <a:solidFill>
                  <a:srgbClr val="000000"/>
                </a:solidFill>
                <a:latin typeface="宋体" panose="02010600030101010101" pitchFamily="2" charset="-122"/>
                <a:ea typeface="宋体" panose="02010600030101010101" pitchFamily="2" charset="-122"/>
                <a:cs typeface="宋体" panose="02010600030101010101" pitchFamily="2" charset="-122"/>
              </a:rPr>
              <a:t>导入自变量和因变量的样本数据</a:t>
            </a:r>
            <a:endParaRPr lang="zh-CN" altLang="zh-CN" dirty="0">
              <a:latin typeface="宋体" panose="02010600030101010101" pitchFamily="2" charset="-122"/>
              <a:ea typeface="宋体" panose="02010600030101010101" pitchFamily="2" charset="-122"/>
              <a:cs typeface="宋体" panose="02010600030101010101" pitchFamily="2" charset="-122"/>
            </a:endParaRPr>
          </a:p>
          <a:p>
            <a:pPr>
              <a:lnSpc>
                <a:spcPts val="2000"/>
              </a:lnSpc>
            </a:pPr>
            <a:endParaRPr lang="zh-CN" altLang="zh-CN" sz="1400" kern="100" dirty="0">
              <a:effectLst/>
              <a:latin typeface="Calibri" panose="020F0502020204030204" pitchFamily="34" charset="0"/>
              <a:ea typeface="宋体" panose="02010600030101010101" pitchFamily="2" charset="-122"/>
              <a:cs typeface="Times New Roman" panose="02020603050405020304" pitchFamily="18" charset="0"/>
            </a:endParaRPr>
          </a:p>
        </p:txBody>
      </p:sp>
      <p:sp>
        <p:nvSpPr>
          <p:cNvPr id="5" name="文本框 4"/>
          <p:cNvSpPr txBox="1"/>
          <p:nvPr/>
        </p:nvSpPr>
        <p:spPr>
          <a:xfrm>
            <a:off x="1245325" y="3744686"/>
            <a:ext cx="9648795" cy="2400657"/>
          </a:xfrm>
          <a:prstGeom prst="rect">
            <a:avLst/>
          </a:prstGeom>
          <a:noFill/>
        </p:spPr>
        <p:txBody>
          <a:bodyPr wrap="none" rtlCol="0">
            <a:spAutoFit/>
          </a:bodyPr>
          <a:lstStyle/>
          <a:p>
            <a:pPr>
              <a:lnSpc>
                <a:spcPts val="2000"/>
              </a:lnSpc>
            </a:pPr>
            <a:r>
              <a:rPr lang="zh-CN" altLang="zh-CN" kern="0" dirty="0">
                <a:solidFill>
                  <a:srgbClr val="000000"/>
                </a:solidFill>
                <a:latin typeface="Calibri" panose="020F0502020204030204" pitchFamily="34" charset="0"/>
                <a:ea typeface="宋体" panose="02010600030101010101" pitchFamily="2" charset="-122"/>
                <a:cs typeface="宋体" panose="02010600030101010101" pitchFamily="2" charset="-122"/>
              </a:rPr>
              <a:t>（</a:t>
            </a:r>
            <a:r>
              <a:rPr lang="en-US" altLang="zh-CN" kern="0" dirty="0">
                <a:solidFill>
                  <a:srgbClr val="000000"/>
                </a:solidFill>
                <a:latin typeface="Calibri" panose="020F0502020204030204" pitchFamily="34" charset="0"/>
                <a:ea typeface="宋体" panose="02010600030101010101" pitchFamily="2" charset="-122"/>
                <a:cs typeface="宋体" panose="02010600030101010101" pitchFamily="2" charset="-122"/>
              </a:rPr>
              <a:t>3</a:t>
            </a:r>
            <a:r>
              <a:rPr lang="zh-CN" altLang="zh-CN" kern="0" dirty="0">
                <a:solidFill>
                  <a:srgbClr val="000000"/>
                </a:solidFill>
                <a:latin typeface="Calibri" panose="020F0502020204030204" pitchFamily="34" charset="0"/>
                <a:ea typeface="宋体" panose="02010600030101010101" pitchFamily="2" charset="-122"/>
                <a:cs typeface="宋体" panose="02010600030101010101" pitchFamily="2" charset="-122"/>
              </a:rPr>
              <a:t>）数据的标准化</a:t>
            </a:r>
            <a:endParaRPr lang="zh-CN" altLang="zh-CN" kern="100" dirty="0">
              <a:latin typeface="Calibri" panose="020F0502020204030204" pitchFamily="34" charset="0"/>
              <a:ea typeface="宋体" panose="02010600030101010101" pitchFamily="2" charset="-122"/>
              <a:cs typeface="Times New Roman" panose="02020603050405020304" pitchFamily="18" charset="0"/>
            </a:endParaRPr>
          </a:p>
          <a:p>
            <a:pPr indent="304800">
              <a:lnSpc>
                <a:spcPts val="2000"/>
              </a:lnSpc>
            </a:pPr>
            <a:r>
              <a:rPr lang="en-US" altLang="zh-CN" kern="0" dirty="0">
                <a:solidFill>
                  <a:srgbClr val="000000"/>
                </a:solidFill>
                <a:latin typeface="Times New Roman" panose="02020603050405020304" pitchFamily="18" charset="0"/>
                <a:ea typeface="DFKai-SB" panose="03000509000000000000" pitchFamily="65" charset="-120"/>
                <a:cs typeface="Times New Roman" panose="02020603050405020304" pitchFamily="18" charset="0"/>
              </a:rPr>
              <a:t>X&lt;-</a:t>
            </a:r>
            <a:r>
              <a:rPr lang="en-US" altLang="zh-CN" kern="0" dirty="0" smtClean="0">
                <a:solidFill>
                  <a:srgbClr val="000000"/>
                </a:solidFill>
                <a:latin typeface="Times New Roman" panose="02020603050405020304" pitchFamily="18" charset="0"/>
                <a:ea typeface="DFKai-SB" panose="03000509000000000000" pitchFamily="65" charset="-120"/>
                <a:cs typeface="Times New Roman" panose="02020603050405020304" pitchFamily="18" charset="0"/>
              </a:rPr>
              <a:t>scale(C1)</a:t>
            </a:r>
          </a:p>
          <a:p>
            <a:pPr indent="228600">
              <a:lnSpc>
                <a:spcPts val="2000"/>
              </a:lnSpc>
              <a:spcAft>
                <a:spcPts val="0"/>
              </a:spcAft>
            </a:pPr>
            <a:r>
              <a:rPr lang="en-US" altLang="zh-CN" dirty="0">
                <a:solidFill>
                  <a:srgbClr val="000000"/>
                </a:solidFill>
                <a:latin typeface="Times New Roman" panose="02020603050405020304" pitchFamily="18" charset="0"/>
                <a:ea typeface="宋体" panose="02010600030101010101" pitchFamily="2" charset="-122"/>
                <a:cs typeface="宋体" panose="02010600030101010101" pitchFamily="2" charset="-122"/>
              </a:rPr>
              <a:t>Y&lt;-scale(C2)</a:t>
            </a:r>
            <a:endParaRPr lang="zh-CN" altLang="zh-CN" dirty="0">
              <a:latin typeface="宋体" panose="02010600030101010101" pitchFamily="2" charset="-122"/>
              <a:ea typeface="宋体" panose="02010600030101010101" pitchFamily="2" charset="-122"/>
              <a:cs typeface="宋体" panose="02010600030101010101" pitchFamily="2" charset="-122"/>
            </a:endParaRPr>
          </a:p>
          <a:p>
            <a:pPr algn="just">
              <a:lnSpc>
                <a:spcPts val="2000"/>
              </a:lnSpc>
              <a:spcAft>
                <a:spcPts val="0"/>
              </a:spcAft>
            </a:pPr>
            <a:r>
              <a:rPr lang="en-US" altLang="zh-CN" dirty="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zh-CN" altLang="zh-CN" dirty="0">
                <a:solidFill>
                  <a:srgbClr val="000000"/>
                </a:solidFill>
                <a:latin typeface="宋体" panose="02010600030101010101" pitchFamily="2" charset="-122"/>
                <a:ea typeface="宋体" panose="02010600030101010101" pitchFamily="2" charset="-122"/>
                <a:cs typeface="宋体" panose="02010600030101010101" pitchFamily="2" charset="-122"/>
              </a:rPr>
              <a:t>使用</a:t>
            </a:r>
            <a:r>
              <a:rPr lang="en-US" altLang="zh-CN" dirty="0">
                <a:solidFill>
                  <a:srgbClr val="000000"/>
                </a:solidFill>
                <a:latin typeface="宋体" panose="02010600030101010101" pitchFamily="2" charset="-122"/>
                <a:ea typeface="宋体" panose="02010600030101010101" pitchFamily="2" charset="-122"/>
                <a:cs typeface="宋体" panose="02010600030101010101" pitchFamily="2" charset="-122"/>
              </a:rPr>
              <a:t>scale()</a:t>
            </a:r>
            <a:r>
              <a:rPr lang="zh-CN" altLang="zh-CN" dirty="0">
                <a:solidFill>
                  <a:srgbClr val="000000"/>
                </a:solidFill>
                <a:latin typeface="宋体" panose="02010600030101010101" pitchFamily="2" charset="-122"/>
                <a:ea typeface="宋体" panose="02010600030101010101" pitchFamily="2" charset="-122"/>
                <a:cs typeface="宋体" panose="02010600030101010101" pitchFamily="2" charset="-122"/>
              </a:rPr>
              <a:t>函数将数据进行标准化消除量纲的影响．记标准化之后的自变量为</a:t>
            </a:r>
            <a:r>
              <a:rPr lang="en-US" altLang="zh-CN" dirty="0">
                <a:solidFill>
                  <a:srgbClr val="000000"/>
                </a:solidFill>
                <a:latin typeface="宋体" panose="02010600030101010101" pitchFamily="2" charset="-122"/>
                <a:ea typeface="宋体" panose="02010600030101010101" pitchFamily="2" charset="-122"/>
                <a:cs typeface="宋体" panose="02010600030101010101" pitchFamily="2" charset="-122"/>
              </a:rPr>
              <a:t>X</a:t>
            </a:r>
            <a:r>
              <a:rPr lang="zh-CN" altLang="zh-CN" dirty="0">
                <a:solidFill>
                  <a:srgbClr val="000000"/>
                </a:solidFill>
                <a:latin typeface="宋体" panose="02010600030101010101" pitchFamily="2" charset="-122"/>
                <a:ea typeface="宋体" panose="02010600030101010101" pitchFamily="2" charset="-122"/>
                <a:cs typeface="宋体" panose="02010600030101010101" pitchFamily="2" charset="-122"/>
              </a:rPr>
              <a:t>，因变量为</a:t>
            </a:r>
            <a:r>
              <a:rPr lang="en-US" altLang="zh-CN" dirty="0" smtClean="0">
                <a:solidFill>
                  <a:srgbClr val="000000"/>
                </a:solidFill>
                <a:latin typeface="宋体" panose="02010600030101010101" pitchFamily="2" charset="-122"/>
                <a:ea typeface="宋体" panose="02010600030101010101" pitchFamily="2" charset="-122"/>
                <a:cs typeface="宋体" panose="02010600030101010101" pitchFamily="2" charset="-122"/>
              </a:rPr>
              <a:t>Y</a:t>
            </a:r>
          </a:p>
          <a:p>
            <a:pPr algn="just">
              <a:lnSpc>
                <a:spcPts val="2000"/>
              </a:lnSpc>
              <a:spcAft>
                <a:spcPts val="0"/>
              </a:spcAft>
            </a:pPr>
            <a:endParaRPr lang="zh-CN" altLang="zh-CN" dirty="0">
              <a:latin typeface="宋体" panose="02010600030101010101" pitchFamily="2" charset="-122"/>
              <a:ea typeface="宋体" panose="02010600030101010101" pitchFamily="2" charset="-122"/>
              <a:cs typeface="宋体" panose="02010600030101010101" pitchFamily="2" charset="-122"/>
            </a:endParaRPr>
          </a:p>
          <a:p>
            <a:pPr algn="just">
              <a:lnSpc>
                <a:spcPts val="2000"/>
              </a:lnSpc>
              <a:spcAft>
                <a:spcPts val="0"/>
              </a:spcAft>
            </a:pPr>
            <a:r>
              <a:rPr lang="zh-CN" altLang="zh-CN" dirty="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altLang="zh-CN" dirty="0">
                <a:solidFill>
                  <a:srgbClr val="000000"/>
                </a:solidFill>
                <a:latin typeface="宋体" panose="02010600030101010101" pitchFamily="2" charset="-122"/>
                <a:ea typeface="宋体" panose="02010600030101010101" pitchFamily="2" charset="-122"/>
                <a:cs typeface="宋体" panose="02010600030101010101" pitchFamily="2" charset="-122"/>
              </a:rPr>
              <a:t>4</a:t>
            </a:r>
            <a:r>
              <a:rPr lang="zh-CN" altLang="zh-CN" dirty="0">
                <a:solidFill>
                  <a:srgbClr val="000000"/>
                </a:solidFill>
                <a:latin typeface="宋体" panose="02010600030101010101" pitchFamily="2" charset="-122"/>
                <a:ea typeface="宋体" panose="02010600030101010101" pitchFamily="2" charset="-122"/>
                <a:cs typeface="宋体" panose="02010600030101010101" pitchFamily="2" charset="-122"/>
              </a:rPr>
              <a:t>）进行初次线性曲线拟合，指定主成分的个数，并显示结果。</a:t>
            </a:r>
            <a:endParaRPr lang="zh-CN" altLang="zh-CN" dirty="0">
              <a:latin typeface="宋体" panose="02010600030101010101" pitchFamily="2" charset="-122"/>
              <a:ea typeface="宋体" panose="02010600030101010101" pitchFamily="2" charset="-122"/>
              <a:cs typeface="宋体" panose="02010600030101010101" pitchFamily="2" charset="-122"/>
            </a:endParaRPr>
          </a:p>
          <a:p>
            <a:pPr indent="304800" algn="just">
              <a:lnSpc>
                <a:spcPts val="2000"/>
              </a:lnSpc>
              <a:spcAft>
                <a:spcPts val="0"/>
              </a:spcAft>
            </a:pPr>
            <a:r>
              <a:rPr lang="en-US" altLang="zh-CN" dirty="0">
                <a:solidFill>
                  <a:srgbClr val="000000"/>
                </a:solidFill>
                <a:latin typeface="Times New Roman" panose="02020603050405020304" pitchFamily="18" charset="0"/>
                <a:ea typeface="宋体" panose="02010600030101010101" pitchFamily="2" charset="-122"/>
                <a:cs typeface="宋体" panose="02010600030101010101" pitchFamily="2" charset="-122"/>
              </a:rPr>
              <a:t>&gt;pls1&lt;-</a:t>
            </a:r>
            <a:r>
              <a:rPr lang="en-US" altLang="zh-CN" dirty="0" err="1">
                <a:solidFill>
                  <a:srgbClr val="000000"/>
                </a:solidFill>
                <a:latin typeface="Times New Roman" panose="02020603050405020304" pitchFamily="18" charset="0"/>
                <a:ea typeface="宋体" panose="02010600030101010101" pitchFamily="2" charset="-122"/>
                <a:cs typeface="宋体" panose="02010600030101010101" pitchFamily="2" charset="-122"/>
              </a:rPr>
              <a:t>plsr</a:t>
            </a:r>
            <a:r>
              <a:rPr lang="en-US" altLang="zh-CN" dirty="0">
                <a:solidFill>
                  <a:srgbClr val="000000"/>
                </a:solidFill>
                <a:latin typeface="Times New Roman" panose="02020603050405020304" pitchFamily="18" charset="0"/>
                <a:ea typeface="宋体" panose="02010600030101010101" pitchFamily="2" charset="-122"/>
                <a:cs typeface="宋体" panose="02010600030101010101" pitchFamily="2" charset="-122"/>
              </a:rPr>
              <a:t>(</a:t>
            </a:r>
            <a:r>
              <a:rPr lang="en-US" altLang="zh-CN" dirty="0" err="1">
                <a:solidFill>
                  <a:srgbClr val="000000"/>
                </a:solidFill>
                <a:latin typeface="Times New Roman" panose="02020603050405020304" pitchFamily="18" charset="0"/>
                <a:ea typeface="宋体" panose="02010600030101010101" pitchFamily="2" charset="-122"/>
                <a:cs typeface="宋体" panose="02010600030101010101" pitchFamily="2" charset="-122"/>
              </a:rPr>
              <a:t>Y~X,ncomp</a:t>
            </a:r>
            <a:r>
              <a:rPr lang="en-US" altLang="zh-CN" dirty="0">
                <a:solidFill>
                  <a:srgbClr val="000000"/>
                </a:solidFill>
                <a:latin typeface="Times New Roman" panose="02020603050405020304" pitchFamily="18" charset="0"/>
                <a:ea typeface="宋体" panose="02010600030101010101" pitchFamily="2" charset="-122"/>
                <a:cs typeface="宋体" panose="02010600030101010101" pitchFamily="2" charset="-122"/>
              </a:rPr>
              <a:t>=3,validation="</a:t>
            </a:r>
            <a:r>
              <a:rPr lang="en-US" altLang="zh-CN" dirty="0" err="1">
                <a:solidFill>
                  <a:srgbClr val="000000"/>
                </a:solidFill>
                <a:latin typeface="Times New Roman" panose="02020603050405020304" pitchFamily="18" charset="0"/>
                <a:ea typeface="宋体" panose="02010600030101010101" pitchFamily="2" charset="-122"/>
                <a:cs typeface="宋体" panose="02010600030101010101" pitchFamily="2" charset="-122"/>
              </a:rPr>
              <a:t>LOO",jackknife</a:t>
            </a:r>
            <a:r>
              <a:rPr lang="en-US" altLang="zh-CN" dirty="0">
                <a:solidFill>
                  <a:srgbClr val="000000"/>
                </a:solidFill>
                <a:latin typeface="Times New Roman" panose="02020603050405020304" pitchFamily="18" charset="0"/>
                <a:ea typeface="宋体" panose="02010600030101010101" pitchFamily="2" charset="-122"/>
                <a:cs typeface="宋体" panose="02010600030101010101" pitchFamily="2" charset="-122"/>
              </a:rPr>
              <a:t>=TRUE)</a:t>
            </a:r>
            <a:endParaRPr lang="zh-CN" altLang="zh-CN" dirty="0">
              <a:latin typeface="宋体" panose="02010600030101010101" pitchFamily="2" charset="-122"/>
              <a:ea typeface="宋体" panose="02010600030101010101" pitchFamily="2" charset="-122"/>
              <a:cs typeface="宋体" panose="02010600030101010101" pitchFamily="2" charset="-122"/>
            </a:endParaRPr>
          </a:p>
          <a:p>
            <a:pPr indent="457200" algn="just">
              <a:lnSpc>
                <a:spcPts val="2000"/>
              </a:lnSpc>
              <a:spcAft>
                <a:spcPts val="0"/>
              </a:spcAft>
            </a:pPr>
            <a:r>
              <a:rPr lang="en-US" altLang="zh-CN" dirty="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zh-CN" altLang="zh-CN" dirty="0">
                <a:solidFill>
                  <a:srgbClr val="000000"/>
                </a:solidFill>
                <a:latin typeface="宋体" panose="02010600030101010101" pitchFamily="2" charset="-122"/>
                <a:ea typeface="宋体" panose="02010600030101010101" pitchFamily="2" charset="-122"/>
                <a:cs typeface="宋体" panose="02010600030101010101" pitchFamily="2" charset="-122"/>
              </a:rPr>
              <a:t>进行偏最小二乘回归，模型存为对象</a:t>
            </a:r>
            <a:r>
              <a:rPr lang="en-US" altLang="zh-CN" dirty="0">
                <a:solidFill>
                  <a:srgbClr val="000000"/>
                </a:solidFill>
                <a:latin typeface="宋体" panose="02010600030101010101" pitchFamily="2" charset="-122"/>
                <a:ea typeface="宋体" panose="02010600030101010101" pitchFamily="2" charset="-122"/>
                <a:cs typeface="宋体" panose="02010600030101010101" pitchFamily="2" charset="-122"/>
              </a:rPr>
              <a:t>pls1</a:t>
            </a:r>
            <a:endParaRPr lang="zh-CN" altLang="zh-CN" dirty="0">
              <a:latin typeface="宋体" panose="02010600030101010101" pitchFamily="2" charset="-122"/>
              <a:ea typeface="宋体" panose="02010600030101010101" pitchFamily="2" charset="-122"/>
              <a:cs typeface="宋体" panose="02010600030101010101" pitchFamily="2" charset="-122"/>
            </a:endParaRPr>
          </a:p>
          <a:p>
            <a:pPr indent="304800">
              <a:lnSpc>
                <a:spcPts val="2000"/>
              </a:lnSpc>
            </a:pPr>
            <a:endParaRPr lang="zh-CN" altLang="zh-CN" sz="1400" kern="100" dirty="0">
              <a:effectLst/>
              <a:latin typeface="Calibri" panose="020F0502020204030204" pitchFamily="34"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2249403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123406" y="1593669"/>
            <a:ext cx="184731" cy="369332"/>
          </a:xfrm>
          <a:prstGeom prst="rect">
            <a:avLst/>
          </a:prstGeom>
          <a:noFill/>
        </p:spPr>
        <p:txBody>
          <a:bodyPr wrap="none" rtlCol="0">
            <a:spAutoFit/>
          </a:bodyPr>
          <a:lstStyle/>
          <a:p>
            <a:endParaRPr lang="zh-CN" altLang="en-US" dirty="0"/>
          </a:p>
        </p:txBody>
      </p:sp>
      <p:sp>
        <p:nvSpPr>
          <p:cNvPr id="4" name="矩形 3"/>
          <p:cNvSpPr/>
          <p:nvPr/>
        </p:nvSpPr>
        <p:spPr>
          <a:xfrm>
            <a:off x="1123406" y="304077"/>
            <a:ext cx="6096000" cy="2110386"/>
          </a:xfrm>
          <a:prstGeom prst="rect">
            <a:avLst/>
          </a:prstGeom>
        </p:spPr>
        <p:txBody>
          <a:bodyPr>
            <a:spAutoFit/>
          </a:bodyPr>
          <a:lstStyle/>
          <a:p>
            <a:pPr indent="228600" algn="just">
              <a:lnSpc>
                <a:spcPts val="2000"/>
              </a:lnSpc>
              <a:spcAft>
                <a:spcPts val="0"/>
              </a:spcAft>
            </a:pPr>
            <a:r>
              <a:rPr lang="en-US" altLang="zh-CN" sz="1400" dirty="0">
                <a:solidFill>
                  <a:srgbClr val="000000"/>
                </a:solidFill>
                <a:latin typeface="Times New Roman" panose="02020603050405020304" pitchFamily="18" charset="0"/>
                <a:ea typeface="宋体" panose="02010600030101010101" pitchFamily="2" charset="-122"/>
                <a:cs typeface="宋体" panose="02010600030101010101" pitchFamily="2" charset="-122"/>
              </a:rPr>
              <a:t>&gt;summary(pls1,what="all")</a:t>
            </a:r>
            <a:endParaRPr lang="zh-CN" altLang="zh-CN" sz="1400" dirty="0">
              <a:latin typeface="宋体" panose="02010600030101010101" pitchFamily="2" charset="-122"/>
              <a:ea typeface="宋体" panose="02010600030101010101" pitchFamily="2" charset="-122"/>
              <a:cs typeface="宋体" panose="02010600030101010101" pitchFamily="2" charset="-122"/>
            </a:endParaRPr>
          </a:p>
          <a:p>
            <a:pPr indent="457200" algn="just">
              <a:lnSpc>
                <a:spcPts val="2000"/>
              </a:lnSpc>
              <a:spcAft>
                <a:spcPts val="0"/>
              </a:spcAft>
            </a:pPr>
            <a:r>
              <a:rPr lang="en-US" altLang="zh-CN" sz="1400" dirty="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zh-CN" altLang="zh-CN" sz="1400" dirty="0">
                <a:solidFill>
                  <a:srgbClr val="000000"/>
                </a:solidFill>
                <a:latin typeface="宋体" panose="02010600030101010101" pitchFamily="2" charset="-122"/>
                <a:ea typeface="宋体" panose="02010600030101010101" pitchFamily="2" charset="-122"/>
                <a:cs typeface="宋体" panose="02010600030101010101" pitchFamily="2" charset="-122"/>
              </a:rPr>
              <a:t>显示回归结果</a:t>
            </a:r>
            <a:r>
              <a:rPr lang="en-US" altLang="zh-CN" sz="1400" dirty="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zh-CN" altLang="zh-CN" sz="1400" dirty="0">
                <a:solidFill>
                  <a:srgbClr val="000000"/>
                </a:solidFill>
                <a:latin typeface="宋体" panose="02010600030101010101" pitchFamily="2" charset="-122"/>
                <a:ea typeface="宋体" panose="02010600030101010101" pitchFamily="2" charset="-122"/>
                <a:cs typeface="宋体" panose="02010600030101010101" pitchFamily="2" charset="-122"/>
              </a:rPr>
              <a:t>包括</a:t>
            </a:r>
            <a:r>
              <a:rPr lang="en-US" altLang="zh-CN" sz="1400" dirty="0">
                <a:solidFill>
                  <a:srgbClr val="000000"/>
                </a:solidFill>
                <a:latin typeface="宋体" panose="02010600030101010101" pitchFamily="2" charset="-122"/>
                <a:ea typeface="宋体" panose="02010600030101010101" pitchFamily="2" charset="-122"/>
                <a:cs typeface="宋体" panose="02010600030101010101" pitchFamily="2" charset="-122"/>
              </a:rPr>
              <a:t>PRESS</a:t>
            </a:r>
            <a:r>
              <a:rPr lang="zh-CN" altLang="zh-CN" sz="1400" dirty="0">
                <a:solidFill>
                  <a:srgbClr val="000000"/>
                </a:solidFill>
                <a:latin typeface="宋体" panose="02010600030101010101" pitchFamily="2" charset="-122"/>
                <a:ea typeface="宋体" panose="02010600030101010101" pitchFamily="2" charset="-122"/>
                <a:cs typeface="宋体" panose="02010600030101010101" pitchFamily="2" charset="-122"/>
              </a:rPr>
              <a:t>与变异解释度</a:t>
            </a:r>
            <a:r>
              <a:rPr lang="en-US" altLang="zh-CN" sz="1400" dirty="0">
                <a:solidFill>
                  <a:srgbClr val="000000"/>
                </a:solidFill>
                <a:latin typeface="宋体" panose="02010600030101010101" pitchFamily="2" charset="-122"/>
                <a:ea typeface="宋体" panose="02010600030101010101" pitchFamily="2" charset="-122"/>
                <a:cs typeface="宋体" panose="02010600030101010101" pitchFamily="2" charset="-122"/>
              </a:rPr>
              <a:t>)</a:t>
            </a:r>
            <a:endParaRPr lang="zh-CN" altLang="zh-CN" sz="1400" dirty="0">
              <a:latin typeface="宋体" panose="02010600030101010101" pitchFamily="2" charset="-122"/>
              <a:ea typeface="宋体" panose="02010600030101010101" pitchFamily="2" charset="-122"/>
              <a:cs typeface="宋体" panose="02010600030101010101" pitchFamily="2" charset="-122"/>
            </a:endParaRPr>
          </a:p>
          <a:p>
            <a:pPr indent="228600" algn="just">
              <a:lnSpc>
                <a:spcPts val="2000"/>
              </a:lnSpc>
              <a:spcAft>
                <a:spcPts val="0"/>
              </a:spcAft>
            </a:pPr>
            <a:r>
              <a:rPr lang="zh-CN" altLang="zh-CN" sz="1400" dirty="0">
                <a:solidFill>
                  <a:srgbClr val="000000"/>
                </a:solidFill>
                <a:latin typeface="宋体" panose="02010600030101010101" pitchFamily="2" charset="-122"/>
                <a:ea typeface="宋体" panose="02010600030101010101" pitchFamily="2" charset="-122"/>
                <a:cs typeface="宋体" panose="02010600030101010101" pitchFamily="2" charset="-122"/>
              </a:rPr>
              <a:t>其中，</a:t>
            </a:r>
            <a:r>
              <a:rPr lang="en-US" altLang="zh-CN" sz="1400" dirty="0">
                <a:solidFill>
                  <a:srgbClr val="000000"/>
                </a:solidFill>
                <a:latin typeface="Times New Roman" panose="02020603050405020304" pitchFamily="18" charset="0"/>
                <a:ea typeface="宋体" panose="02010600030101010101" pitchFamily="2" charset="-122"/>
                <a:cs typeface="宋体" panose="02010600030101010101" pitchFamily="2" charset="-122"/>
              </a:rPr>
              <a:t>validation="LOO"</a:t>
            </a:r>
            <a:r>
              <a:rPr lang="zh-CN" altLang="zh-CN" sz="1400" dirty="0">
                <a:solidFill>
                  <a:srgbClr val="000000"/>
                </a:solidFill>
                <a:latin typeface="宋体" panose="02010600030101010101" pitchFamily="2" charset="-122"/>
                <a:ea typeface="宋体" panose="02010600030101010101" pitchFamily="2" charset="-122"/>
                <a:cs typeface="宋体" panose="02010600030101010101" pitchFamily="2" charset="-122"/>
              </a:rPr>
              <a:t>表示使用留一交叉验证计算</a:t>
            </a:r>
            <a:r>
              <a:rPr lang="en-US" altLang="zh-CN" sz="1400" dirty="0">
                <a:solidFill>
                  <a:srgbClr val="000000"/>
                </a:solidFill>
                <a:latin typeface="Times New Roman" panose="02020603050405020304" pitchFamily="18" charset="0"/>
                <a:ea typeface="宋体" panose="02010600030101010101" pitchFamily="2" charset="-122"/>
                <a:cs typeface="宋体" panose="02010600030101010101" pitchFamily="2" charset="-122"/>
              </a:rPr>
              <a:t>PRESS</a:t>
            </a:r>
            <a:r>
              <a:rPr lang="zh-CN" altLang="zh-CN" sz="14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en-US" altLang="zh-CN" sz="1400" dirty="0">
                <a:solidFill>
                  <a:srgbClr val="000000"/>
                </a:solidFill>
                <a:latin typeface="Times New Roman" panose="02020603050405020304" pitchFamily="18" charset="0"/>
                <a:ea typeface="宋体" panose="02010600030101010101" pitchFamily="2" charset="-122"/>
                <a:cs typeface="宋体" panose="02010600030101010101" pitchFamily="2" charset="-122"/>
              </a:rPr>
              <a:t>jackknife=TRUE</a:t>
            </a:r>
            <a:r>
              <a:rPr lang="en-US" altLang="zh-CN" sz="1400" dirty="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zh-CN" altLang="zh-CN" sz="1400" dirty="0">
                <a:solidFill>
                  <a:srgbClr val="000000"/>
                </a:solidFill>
                <a:latin typeface="宋体" panose="02010600030101010101" pitchFamily="2" charset="-122"/>
                <a:ea typeface="宋体" panose="02010600030101010101" pitchFamily="2" charset="-122"/>
                <a:cs typeface="宋体" panose="02010600030101010101" pitchFamily="2" charset="-122"/>
              </a:rPr>
              <a:t>表示使用</a:t>
            </a:r>
            <a:r>
              <a:rPr lang="en-US" altLang="zh-CN" sz="1400" dirty="0">
                <a:solidFill>
                  <a:srgbClr val="000000"/>
                </a:solidFill>
                <a:latin typeface="Times New Roman" panose="02020603050405020304" pitchFamily="18" charset="0"/>
                <a:ea typeface="宋体" panose="02010600030101010101" pitchFamily="2" charset="-122"/>
                <a:cs typeface="宋体" panose="02010600030101010101" pitchFamily="2" charset="-122"/>
              </a:rPr>
              <a:t>jackknife</a:t>
            </a:r>
            <a:r>
              <a:rPr lang="zh-CN" altLang="zh-CN" sz="1400" dirty="0">
                <a:solidFill>
                  <a:srgbClr val="000000"/>
                </a:solidFill>
                <a:latin typeface="宋体" panose="02010600030101010101" pitchFamily="2" charset="-122"/>
                <a:ea typeface="宋体" panose="02010600030101010101" pitchFamily="2" charset="-122"/>
                <a:cs typeface="宋体" panose="02010600030101010101" pitchFamily="2" charset="-122"/>
              </a:rPr>
              <a:t>法估计回归系数方差</a:t>
            </a:r>
            <a:r>
              <a:rPr lang="en-US" altLang="zh-CN" sz="1400" dirty="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zh-CN" altLang="zh-CN" sz="1400" dirty="0">
                <a:solidFill>
                  <a:srgbClr val="000000"/>
                </a:solidFill>
                <a:latin typeface="宋体" panose="02010600030101010101" pitchFamily="2" charset="-122"/>
                <a:ea typeface="宋体" panose="02010600030101010101" pitchFamily="2" charset="-122"/>
                <a:cs typeface="宋体" panose="02010600030101010101" pitchFamily="2" charset="-122"/>
              </a:rPr>
              <a:t>为后面的显著性检验做准备</a:t>
            </a:r>
            <a:r>
              <a:rPr lang="en-US" altLang="zh-CN" sz="1400" dirty="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zh-CN" altLang="zh-CN" sz="1400" dirty="0">
                <a:solidFill>
                  <a:srgbClr val="000000"/>
                </a:solidFill>
                <a:latin typeface="宋体" panose="02010600030101010101" pitchFamily="2" charset="-122"/>
                <a:ea typeface="宋体" panose="02010600030101010101" pitchFamily="2" charset="-122"/>
                <a:cs typeface="宋体" panose="02010600030101010101" pitchFamily="2" charset="-122"/>
              </a:rPr>
              <a:t>．在没给定成分个数的情况下，会默认使用所有的主成分进行回归，因此我们需要在选择的成分个数尽可能小的前提下，选择使</a:t>
            </a:r>
            <a:r>
              <a:rPr lang="en-US" altLang="zh-CN" sz="1400" dirty="0">
                <a:solidFill>
                  <a:srgbClr val="000000"/>
                </a:solidFill>
                <a:latin typeface="宋体" panose="02010600030101010101" pitchFamily="2" charset="-122"/>
                <a:ea typeface="宋体" panose="02010600030101010101" pitchFamily="2" charset="-122"/>
                <a:cs typeface="宋体" panose="02010600030101010101" pitchFamily="2" charset="-122"/>
              </a:rPr>
              <a:t>PRESS</a:t>
            </a:r>
            <a:r>
              <a:rPr lang="zh-CN" altLang="zh-CN" sz="1400" dirty="0">
                <a:solidFill>
                  <a:srgbClr val="000000"/>
                </a:solidFill>
                <a:latin typeface="宋体" panose="02010600030101010101" pitchFamily="2" charset="-122"/>
                <a:ea typeface="宋体" panose="02010600030101010101" pitchFamily="2" charset="-122"/>
                <a:cs typeface="宋体" panose="02010600030101010101" pitchFamily="2" charset="-122"/>
              </a:rPr>
              <a:t>最小或几乎不变的成分个数．假设选定了成分个数为</a:t>
            </a:r>
            <a:r>
              <a:rPr lang="en-US" altLang="zh-CN" sz="1400" dirty="0">
                <a:solidFill>
                  <a:srgbClr val="000000"/>
                </a:solidFill>
                <a:latin typeface="宋体" panose="02010600030101010101" pitchFamily="2" charset="-122"/>
                <a:ea typeface="宋体" panose="02010600030101010101" pitchFamily="2" charset="-122"/>
                <a:cs typeface="宋体" panose="02010600030101010101" pitchFamily="2" charset="-122"/>
              </a:rPr>
              <a:t>m</a:t>
            </a:r>
            <a:r>
              <a:rPr lang="zh-CN" altLang="zh-CN" sz="1400" dirty="0">
                <a:solidFill>
                  <a:srgbClr val="000000"/>
                </a:solidFill>
                <a:latin typeface="宋体" panose="02010600030101010101" pitchFamily="2" charset="-122"/>
                <a:ea typeface="宋体" panose="02010600030101010101" pitchFamily="2" charset="-122"/>
                <a:cs typeface="宋体" panose="02010600030101010101" pitchFamily="2" charset="-122"/>
              </a:rPr>
              <a:t>，重新进行回归，并对回归系数假设检验。</a:t>
            </a:r>
            <a:endParaRPr lang="zh-CN" altLang="zh-CN" sz="1400" dirty="0">
              <a:effectLst/>
              <a:latin typeface="宋体" panose="02010600030101010101" pitchFamily="2" charset="-122"/>
              <a:ea typeface="宋体" panose="02010600030101010101" pitchFamily="2" charset="-122"/>
              <a:cs typeface="宋体" panose="02010600030101010101" pitchFamily="2" charset="-122"/>
            </a:endParaRPr>
          </a:p>
        </p:txBody>
      </p:sp>
      <p:graphicFrame>
        <p:nvGraphicFramePr>
          <p:cNvPr id="6" name="表格 5"/>
          <p:cNvGraphicFramePr>
            <a:graphicFrameLocks noGrp="1"/>
          </p:cNvGraphicFramePr>
          <p:nvPr>
            <p:extLst>
              <p:ext uri="{D42A27DB-BD31-4B8C-83A1-F6EECF244321}">
                <p14:modId xmlns:p14="http://schemas.microsoft.com/office/powerpoint/2010/main" val="3063161829"/>
              </p:ext>
            </p:extLst>
          </p:nvPr>
        </p:nvGraphicFramePr>
        <p:xfrm>
          <a:off x="2037806" y="2818515"/>
          <a:ext cx="5683250" cy="1645920"/>
        </p:xfrm>
        <a:graphic>
          <a:graphicData uri="http://schemas.openxmlformats.org/drawingml/2006/table">
            <a:tbl>
              <a:tblPr firstRow="1" firstCol="1" bandRow="1"/>
              <a:tblGrid>
                <a:gridCol w="600710"/>
                <a:gridCol w="643255"/>
                <a:gridCol w="643255"/>
                <a:gridCol w="713105"/>
                <a:gridCol w="616585"/>
                <a:gridCol w="616585"/>
                <a:gridCol w="616585"/>
                <a:gridCol w="616585"/>
                <a:gridCol w="616585"/>
              </a:tblGrid>
              <a:tr h="169545">
                <a:tc>
                  <a:txBody>
                    <a:bodyPr/>
                    <a:lstStyle/>
                    <a:p>
                      <a:endParaRPr lang="zh-CN" sz="1050" kern="1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1comps</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2comps</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3comps</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4comps</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5comps</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6comps</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7comps</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8comps</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545">
                <a:tc>
                  <a:txBody>
                    <a:bodyPr/>
                    <a:lstStyle/>
                    <a:p>
                      <a:pPr algn="l">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X</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50.182</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68.725</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89.816</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96.93</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99.18</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99.73</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99.95</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99.99</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545">
                <a:tc>
                  <a:txBody>
                    <a:bodyPr/>
                    <a:lstStyle/>
                    <a:p>
                      <a:pPr algn="l">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y1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40.400</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87.271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87.273</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91.33</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98.24</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99.78</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99.88</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99.92</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545">
                <a:tc>
                  <a:txBody>
                    <a:bodyPr/>
                    <a:lstStyle/>
                    <a:p>
                      <a:pPr algn="l">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y2</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36.121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88.322</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88.929</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94.31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98.9</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99.81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99.94</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99.99</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545">
                <a:tc>
                  <a:txBody>
                    <a:bodyPr/>
                    <a:lstStyle/>
                    <a:p>
                      <a:pPr algn="l">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y3</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0.002</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0.010</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0.015</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25.3</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25.39</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72.21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88.8</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88.8</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545">
                <a:tc>
                  <a:txBody>
                    <a:bodyPr/>
                    <a:lstStyle/>
                    <a:p>
                      <a:pPr algn="l">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y4</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9.357</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34.292</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39.798</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45.61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46.02</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54.57</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81.61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97.36</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545">
                <a:tc>
                  <a:txBody>
                    <a:bodyPr/>
                    <a:lstStyle/>
                    <a:p>
                      <a:pPr algn="l">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y5</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11.616</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12.000</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25.294</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26.25</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32.73</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33.35</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81.27</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99.84</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545">
                <a:tc>
                  <a:txBody>
                    <a:bodyPr/>
                    <a:lstStyle/>
                    <a:p>
                      <a:pPr algn="l">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y6</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53.517</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65.226</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76.816</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76.94</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82.97</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96.23</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97.1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99.48</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545">
                <a:tc>
                  <a:txBody>
                    <a:bodyPr/>
                    <a:lstStyle/>
                    <a:p>
                      <a:pPr algn="l">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y7</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5.777</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11.748</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77.405</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77.82</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78.2</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85.1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86.36</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93.03</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矩形 6"/>
          <p:cNvSpPr/>
          <p:nvPr/>
        </p:nvSpPr>
        <p:spPr>
          <a:xfrm>
            <a:off x="1308137" y="4613976"/>
            <a:ext cx="6096000" cy="1631216"/>
          </a:xfrm>
          <a:prstGeom prst="rect">
            <a:avLst/>
          </a:prstGeom>
        </p:spPr>
        <p:txBody>
          <a:bodyPr>
            <a:spAutoFit/>
          </a:bodyPr>
          <a:lstStyle/>
          <a:p>
            <a:pPr indent="304800" algn="just">
              <a:lnSpc>
                <a:spcPts val="2000"/>
              </a:lnSpc>
              <a:spcAft>
                <a:spcPts val="0"/>
              </a:spcAft>
            </a:pPr>
            <a:r>
              <a:rPr lang="zh-CN" altLang="zh-CN" sz="1400" kern="0" dirty="0">
                <a:solidFill>
                  <a:srgbClr val="000000"/>
                </a:solidFill>
                <a:latin typeface="Calibri" panose="020F0502020204030204" pitchFamily="34" charset="0"/>
                <a:ea typeface="宋体" panose="02010600030101010101" pitchFamily="2" charset="-122"/>
                <a:cs typeface="宋体" panose="02010600030101010101" pitchFamily="2" charset="-122"/>
              </a:rPr>
              <a:t>其中</a:t>
            </a:r>
            <a:r>
              <a:rPr lang="en-US" altLang="zh-CN" sz="1400" kern="0" dirty="0">
                <a:solidFill>
                  <a:srgbClr val="000000"/>
                </a:solidFill>
                <a:latin typeface="Calibri" panose="020F0502020204030204" pitchFamily="34" charset="0"/>
                <a:ea typeface="宋体" panose="02010600030101010101" pitchFamily="2" charset="-122"/>
                <a:cs typeface="宋体" panose="02010600030101010101" pitchFamily="2" charset="-122"/>
              </a:rPr>
              <a:t>CV</a:t>
            </a:r>
            <a:r>
              <a:rPr lang="zh-CN" altLang="zh-CN" sz="1400" kern="0" dirty="0">
                <a:solidFill>
                  <a:srgbClr val="000000"/>
                </a:solidFill>
                <a:latin typeface="Calibri" panose="020F0502020204030204" pitchFamily="34" charset="0"/>
                <a:ea typeface="宋体" panose="02010600030101010101" pitchFamily="2" charset="-122"/>
                <a:cs typeface="宋体" panose="02010600030101010101" pitchFamily="2" charset="-122"/>
              </a:rPr>
              <a:t>即为不同主成分个数对应的</a:t>
            </a:r>
            <a:r>
              <a:rPr lang="en-US" altLang="zh-CN" sz="1400" kern="0" dirty="0">
                <a:solidFill>
                  <a:srgbClr val="000000"/>
                </a:solidFill>
                <a:latin typeface="Calibri" panose="020F0502020204030204" pitchFamily="34" charset="0"/>
                <a:ea typeface="宋体" panose="02010600030101010101" pitchFamily="2" charset="-122"/>
                <a:cs typeface="宋体" panose="02010600030101010101" pitchFamily="2" charset="-122"/>
              </a:rPr>
              <a:t>PRESS</a:t>
            </a:r>
            <a:r>
              <a:rPr lang="zh-CN" altLang="zh-CN" sz="1400" kern="0" dirty="0">
                <a:solidFill>
                  <a:srgbClr val="000000"/>
                </a:solidFill>
                <a:latin typeface="Calibri" panose="020F0502020204030204" pitchFamily="34" charset="0"/>
                <a:ea typeface="宋体" panose="02010600030101010101" pitchFamily="2" charset="-122"/>
                <a:cs typeface="宋体" panose="02010600030101010101" pitchFamily="2" charset="-122"/>
              </a:rPr>
              <a:t>（残差值），</a:t>
            </a:r>
            <a:r>
              <a:rPr lang="en-US" altLang="zh-CN" sz="1400" kern="0" dirty="0" err="1">
                <a:solidFill>
                  <a:srgbClr val="000000"/>
                </a:solidFill>
                <a:latin typeface="Times New Roman" panose="02020603050405020304" pitchFamily="18" charset="0"/>
                <a:ea typeface="宋体" panose="02010600030101010101" pitchFamily="2" charset="-122"/>
                <a:cs typeface="Times New Roman" panose="02020603050405020304" pitchFamily="18" charset="0"/>
              </a:rPr>
              <a:t>adjcv</a:t>
            </a:r>
            <a:r>
              <a:rPr lang="zh-CN" altLang="zh-CN" sz="1400" kern="0" dirty="0">
                <a:solidFill>
                  <a:srgbClr val="000000"/>
                </a:solidFill>
                <a:latin typeface="Calibri" panose="020F0502020204030204" pitchFamily="34" charset="0"/>
                <a:ea typeface="宋体" panose="02010600030101010101" pitchFamily="2" charset="-122"/>
                <a:cs typeface="宋体" panose="02010600030101010101" pitchFamily="2" charset="-122"/>
              </a:rPr>
              <a:t>为调整后的</a:t>
            </a:r>
            <a:r>
              <a:rPr lang="en-US" altLang="zh-CN" sz="1400" kern="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PRESS</a:t>
            </a:r>
            <a:r>
              <a:rPr lang="zh-CN" altLang="zh-CN" sz="1400" kern="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en-US" altLang="zh-CN" sz="1400" kern="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TRAINING:%</a:t>
            </a:r>
            <a:r>
              <a:rPr lang="en-US" altLang="zh-CN" sz="1400" kern="0" dirty="0" err="1">
                <a:solidFill>
                  <a:srgbClr val="000000"/>
                </a:solidFill>
                <a:latin typeface="Times New Roman" panose="02020603050405020304" pitchFamily="18" charset="0"/>
                <a:ea typeface="宋体" panose="02010600030101010101" pitchFamily="2" charset="-122"/>
                <a:cs typeface="Times New Roman" panose="02020603050405020304" pitchFamily="18" charset="0"/>
              </a:rPr>
              <a:t>varianceexplained</a:t>
            </a:r>
            <a:r>
              <a:rPr lang="zh-CN" altLang="zh-CN" sz="1400" kern="0" dirty="0">
                <a:solidFill>
                  <a:srgbClr val="000000"/>
                </a:solidFill>
                <a:latin typeface="Calibri" panose="020F0502020204030204" pitchFamily="34" charset="0"/>
                <a:ea typeface="宋体" panose="02010600030101010101" pitchFamily="2" charset="-122"/>
                <a:cs typeface="宋体" panose="02010600030101010101" pitchFamily="2" charset="-122"/>
              </a:rPr>
              <a:t>一栏为主成分对各变量的累积贡献率．由结果可知，主成分个数为</a:t>
            </a:r>
            <a:r>
              <a:rPr lang="en-US" altLang="zh-CN" sz="1400" kern="0" dirty="0">
                <a:solidFill>
                  <a:srgbClr val="000000"/>
                </a:solidFill>
                <a:latin typeface="Calibri" panose="020F0502020204030204" pitchFamily="34" charset="0"/>
                <a:ea typeface="宋体" panose="02010600030101010101" pitchFamily="2" charset="-122"/>
                <a:cs typeface="宋体" panose="02010600030101010101" pitchFamily="2" charset="-122"/>
              </a:rPr>
              <a:t>4</a:t>
            </a:r>
            <a:r>
              <a:rPr lang="zh-CN" altLang="zh-CN" sz="1400" kern="0" dirty="0">
                <a:solidFill>
                  <a:srgbClr val="000000"/>
                </a:solidFill>
                <a:latin typeface="Calibri" panose="020F0502020204030204" pitchFamily="34" charset="0"/>
                <a:ea typeface="宋体" panose="02010600030101010101" pitchFamily="2" charset="-122"/>
                <a:cs typeface="宋体" panose="02010600030101010101" pitchFamily="2" charset="-122"/>
              </a:rPr>
              <a:t>个时，模型在经过留一交叉验证法后求得的</a:t>
            </a:r>
            <a:r>
              <a:rPr lang="en-US" altLang="zh-CN" sz="1400" kern="0" dirty="0">
                <a:solidFill>
                  <a:srgbClr val="000000"/>
                </a:solidFill>
                <a:latin typeface="Calibri" panose="020F0502020204030204" pitchFamily="34" charset="0"/>
                <a:ea typeface="宋体" panose="02010600030101010101" pitchFamily="2" charset="-122"/>
                <a:cs typeface="宋体" panose="02010600030101010101" pitchFamily="2" charset="-122"/>
              </a:rPr>
              <a:t>PRESS</a:t>
            </a:r>
            <a:r>
              <a:rPr lang="zh-CN" altLang="zh-CN" sz="1400" kern="0" dirty="0">
                <a:solidFill>
                  <a:srgbClr val="000000"/>
                </a:solidFill>
                <a:latin typeface="Calibri" panose="020F0502020204030204" pitchFamily="34" charset="0"/>
                <a:ea typeface="宋体" panose="02010600030101010101" pitchFamily="2" charset="-122"/>
                <a:cs typeface="宋体" panose="02010600030101010101" pitchFamily="2" charset="-122"/>
              </a:rPr>
              <a:t>总和最小，随着成分个数的增加，</a:t>
            </a:r>
            <a:r>
              <a:rPr lang="en-US" altLang="zh-CN" sz="1400" kern="0" dirty="0">
                <a:solidFill>
                  <a:srgbClr val="000000"/>
                </a:solidFill>
                <a:latin typeface="Calibri" panose="020F0502020204030204" pitchFamily="34" charset="0"/>
                <a:ea typeface="宋体" panose="02010600030101010101" pitchFamily="2" charset="-122"/>
                <a:cs typeface="宋体" panose="02010600030101010101" pitchFamily="2" charset="-122"/>
              </a:rPr>
              <a:t>PRESS</a:t>
            </a:r>
            <a:r>
              <a:rPr lang="zh-CN" altLang="zh-CN" sz="1400" kern="0" dirty="0">
                <a:solidFill>
                  <a:srgbClr val="000000"/>
                </a:solidFill>
                <a:latin typeface="Calibri" panose="020F0502020204030204" pitchFamily="34" charset="0"/>
                <a:ea typeface="宋体" panose="02010600030101010101" pitchFamily="2" charset="-122"/>
                <a:cs typeface="宋体" panose="02010600030101010101" pitchFamily="2" charset="-122"/>
              </a:rPr>
              <a:t>值也没有太大改变，并且</a:t>
            </a:r>
            <a:r>
              <a:rPr lang="en-US" altLang="zh-CN" sz="1400" kern="0" dirty="0">
                <a:solidFill>
                  <a:srgbClr val="000000"/>
                </a:solidFill>
                <a:latin typeface="Calibri" panose="020F0502020204030204" pitchFamily="34" charset="0"/>
                <a:ea typeface="宋体" panose="02010600030101010101" pitchFamily="2" charset="-122"/>
                <a:cs typeface="宋体" panose="02010600030101010101" pitchFamily="2" charset="-122"/>
              </a:rPr>
              <a:t>4</a:t>
            </a:r>
            <a:r>
              <a:rPr lang="zh-CN" altLang="zh-CN" sz="1400" kern="0" dirty="0">
                <a:solidFill>
                  <a:srgbClr val="000000"/>
                </a:solidFill>
                <a:latin typeface="Calibri" panose="020F0502020204030204" pitchFamily="34" charset="0"/>
                <a:ea typeface="宋体" panose="02010600030101010101" pitchFamily="2" charset="-122"/>
                <a:cs typeface="宋体" panose="02010600030101010101" pitchFamily="2" charset="-122"/>
              </a:rPr>
              <a:t>个成分对各个因变量的累积贡献率也基本达到了稳定，因此定下回归的成分个数</a:t>
            </a:r>
            <a:r>
              <a:rPr lang="en-US" altLang="zh-CN" sz="1400" kern="0" dirty="0">
                <a:solidFill>
                  <a:srgbClr val="000000"/>
                </a:solidFill>
                <a:latin typeface="Calibri" panose="020F0502020204030204" pitchFamily="34" charset="0"/>
                <a:ea typeface="宋体" panose="02010600030101010101" pitchFamily="2" charset="-122"/>
                <a:cs typeface="宋体" panose="02010600030101010101" pitchFamily="2" charset="-122"/>
              </a:rPr>
              <a:t>m=4</a:t>
            </a:r>
            <a:r>
              <a:rPr lang="zh-CN" altLang="zh-CN" sz="1400" kern="0" dirty="0">
                <a:solidFill>
                  <a:srgbClr val="000000"/>
                </a:solidFill>
                <a:latin typeface="Calibri" panose="020F0502020204030204" pitchFamily="34" charset="0"/>
                <a:ea typeface="宋体" panose="02010600030101010101" pitchFamily="2" charset="-122"/>
                <a:cs typeface="宋体" panose="02010600030101010101" pitchFamily="2" charset="-122"/>
              </a:rPr>
              <a:t>．</a:t>
            </a:r>
            <a:endParaRPr lang="zh-CN" altLang="zh-CN" sz="1400" kern="100" dirty="0">
              <a:effectLst/>
              <a:latin typeface="Calibri" panose="020F0502020204030204" pitchFamily="34"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4639503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123406" y="1593669"/>
            <a:ext cx="184731" cy="369332"/>
          </a:xfrm>
          <a:prstGeom prst="rect">
            <a:avLst/>
          </a:prstGeom>
          <a:noFill/>
        </p:spPr>
        <p:txBody>
          <a:bodyPr wrap="none" rtlCol="0">
            <a:spAutoFit/>
          </a:bodyPr>
          <a:lstStyle/>
          <a:p>
            <a:endParaRPr lang="zh-CN" altLang="en-US" dirty="0"/>
          </a:p>
        </p:txBody>
      </p:sp>
      <p:sp>
        <p:nvSpPr>
          <p:cNvPr id="8" name="矩形 7"/>
          <p:cNvSpPr/>
          <p:nvPr/>
        </p:nvSpPr>
        <p:spPr>
          <a:xfrm>
            <a:off x="775062" y="521580"/>
            <a:ext cx="6096000" cy="2144177"/>
          </a:xfrm>
          <a:prstGeom prst="rect">
            <a:avLst/>
          </a:prstGeom>
        </p:spPr>
        <p:txBody>
          <a:bodyPr>
            <a:spAutoFit/>
          </a:bodyPr>
          <a:lstStyle/>
          <a:p>
            <a:pPr algn="just">
              <a:lnSpc>
                <a:spcPts val="2000"/>
              </a:lnSpc>
              <a:spcAft>
                <a:spcPts val="0"/>
              </a:spcAft>
            </a:pPr>
            <a:r>
              <a:rPr lang="zh-CN" altLang="zh-CN" sz="1200" kern="0" dirty="0">
                <a:solidFill>
                  <a:srgbClr val="000000"/>
                </a:solidFill>
                <a:latin typeface="Calibri" panose="020F0502020204030204" pitchFamily="34" charset="0"/>
                <a:ea typeface="宋体" panose="02010600030101010101" pitchFamily="2" charset="-122"/>
                <a:cs typeface="宋体" panose="02010600030101010101" pitchFamily="2" charset="-122"/>
              </a:rPr>
              <a:t>（</a:t>
            </a:r>
            <a:r>
              <a:rPr lang="en-US" altLang="zh-CN" sz="1200" kern="0" dirty="0">
                <a:solidFill>
                  <a:srgbClr val="000000"/>
                </a:solidFill>
                <a:latin typeface="Calibri" panose="020F0502020204030204" pitchFamily="34" charset="0"/>
                <a:ea typeface="宋体" panose="02010600030101010101" pitchFamily="2" charset="-122"/>
                <a:cs typeface="宋体" panose="02010600030101010101" pitchFamily="2" charset="-122"/>
              </a:rPr>
              <a:t>5</a:t>
            </a:r>
            <a:r>
              <a:rPr lang="zh-CN" altLang="zh-CN" sz="1200" kern="0" dirty="0">
                <a:solidFill>
                  <a:srgbClr val="000000"/>
                </a:solidFill>
                <a:latin typeface="Calibri" panose="020F0502020204030204" pitchFamily="34" charset="0"/>
                <a:ea typeface="宋体" panose="02010600030101010101" pitchFamily="2" charset="-122"/>
                <a:cs typeface="宋体" panose="02010600030101010101" pitchFamily="2" charset="-122"/>
              </a:rPr>
              <a:t>）指定主成分个数之后，进行第二次线性曲线拟合，最后求出因变量和自变量的相关系数。</a:t>
            </a:r>
            <a:endParaRPr lang="zh-CN" altLang="zh-CN" sz="1050" kern="100" dirty="0">
              <a:latin typeface="Calibri" panose="020F0502020204030204" pitchFamily="34" charset="0"/>
              <a:ea typeface="宋体" panose="02010600030101010101" pitchFamily="2" charset="-122"/>
              <a:cs typeface="Times New Roman" panose="02020603050405020304" pitchFamily="18" charset="0"/>
            </a:endParaRPr>
          </a:p>
          <a:p>
            <a:pPr indent="304800" algn="just">
              <a:lnSpc>
                <a:spcPts val="2000"/>
              </a:lnSpc>
              <a:spcAft>
                <a:spcPts val="0"/>
              </a:spcAft>
            </a:pPr>
            <a:r>
              <a:rPr lang="zh-CN" altLang="zh-CN" sz="1200" kern="0" dirty="0">
                <a:solidFill>
                  <a:srgbClr val="000000"/>
                </a:solidFill>
                <a:latin typeface="Calibri" panose="020F0502020204030204" pitchFamily="34" charset="0"/>
                <a:ea typeface="宋体" panose="02010600030101010101" pitchFamily="2" charset="-122"/>
                <a:cs typeface="宋体" panose="02010600030101010101" pitchFamily="2" charset="-122"/>
              </a:rPr>
              <a:t>根据成分数</a:t>
            </a:r>
            <a:r>
              <a:rPr lang="en-US" altLang="zh-CN" sz="1200" kern="0" dirty="0">
                <a:solidFill>
                  <a:srgbClr val="000000"/>
                </a:solidFill>
                <a:latin typeface="Calibri" panose="020F0502020204030204" pitchFamily="34" charset="0"/>
                <a:ea typeface="宋体" panose="02010600030101010101" pitchFamily="2" charset="-122"/>
                <a:cs typeface="宋体" panose="02010600030101010101" pitchFamily="2" charset="-122"/>
              </a:rPr>
              <a:t>m=4</a:t>
            </a:r>
            <a:r>
              <a:rPr lang="zh-CN" altLang="zh-CN" sz="1200" kern="0" dirty="0">
                <a:solidFill>
                  <a:srgbClr val="000000"/>
                </a:solidFill>
                <a:latin typeface="Calibri" panose="020F0502020204030204" pitchFamily="34" charset="0"/>
                <a:ea typeface="宋体" panose="02010600030101010101" pitchFamily="2" charset="-122"/>
                <a:cs typeface="宋体" panose="02010600030101010101" pitchFamily="2" charset="-122"/>
              </a:rPr>
              <a:t>，建立最终模型</a:t>
            </a:r>
            <a:r>
              <a:rPr lang="en-US" altLang="zh-CN" sz="1200" kern="0" dirty="0">
                <a:solidFill>
                  <a:srgbClr val="000000"/>
                </a:solidFill>
                <a:latin typeface="Calibri" panose="020F0502020204030204" pitchFamily="34" charset="0"/>
                <a:ea typeface="宋体" panose="02010600030101010101" pitchFamily="2" charset="-122"/>
                <a:cs typeface="宋体" panose="02010600030101010101" pitchFamily="2" charset="-122"/>
              </a:rPr>
              <a:t>:</a:t>
            </a:r>
            <a:endParaRPr lang="zh-CN" altLang="zh-CN" sz="1050" kern="100" dirty="0">
              <a:latin typeface="Calibri" panose="020F0502020204030204" pitchFamily="34" charset="0"/>
              <a:ea typeface="宋体" panose="02010600030101010101" pitchFamily="2" charset="-122"/>
              <a:cs typeface="Times New Roman" panose="02020603050405020304" pitchFamily="18" charset="0"/>
            </a:endParaRPr>
          </a:p>
          <a:p>
            <a:pPr indent="304800" algn="just">
              <a:lnSpc>
                <a:spcPts val="2000"/>
              </a:lnSpc>
              <a:spcAft>
                <a:spcPts val="0"/>
              </a:spcAft>
            </a:pPr>
            <a:r>
              <a:rPr lang="en-US" altLang="zh-CN" sz="1200" kern="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&gt;pls2&lt;-</a:t>
            </a:r>
            <a:r>
              <a:rPr lang="en-US" altLang="zh-CN" sz="1200" kern="0" dirty="0" err="1">
                <a:solidFill>
                  <a:srgbClr val="000000"/>
                </a:solidFill>
                <a:latin typeface="Times New Roman" panose="02020603050405020304" pitchFamily="18" charset="0"/>
                <a:ea typeface="宋体" panose="02010600030101010101" pitchFamily="2" charset="-122"/>
                <a:cs typeface="Times New Roman" panose="02020603050405020304" pitchFamily="18" charset="0"/>
              </a:rPr>
              <a:t>plsr</a:t>
            </a:r>
            <a:r>
              <a:rPr lang="en-US" altLang="zh-CN" sz="1200" kern="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en-US" altLang="zh-CN" sz="1200" kern="0" dirty="0" err="1">
                <a:solidFill>
                  <a:srgbClr val="000000"/>
                </a:solidFill>
                <a:latin typeface="Times New Roman" panose="02020603050405020304" pitchFamily="18" charset="0"/>
                <a:ea typeface="宋体" panose="02010600030101010101" pitchFamily="2" charset="-122"/>
                <a:cs typeface="Times New Roman" panose="02020603050405020304" pitchFamily="18" charset="0"/>
              </a:rPr>
              <a:t>Y~X,ncomp</a:t>
            </a:r>
            <a:r>
              <a:rPr lang="en-US" altLang="zh-CN" sz="1200" kern="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=4,validation="</a:t>
            </a:r>
            <a:r>
              <a:rPr lang="en-US" altLang="zh-CN" sz="1200" kern="0" dirty="0" err="1">
                <a:solidFill>
                  <a:srgbClr val="000000"/>
                </a:solidFill>
                <a:latin typeface="Times New Roman" panose="02020603050405020304" pitchFamily="18" charset="0"/>
                <a:ea typeface="宋体" panose="02010600030101010101" pitchFamily="2" charset="-122"/>
                <a:cs typeface="Times New Roman" panose="02020603050405020304" pitchFamily="18" charset="0"/>
              </a:rPr>
              <a:t>LOO",jackknife</a:t>
            </a:r>
            <a:r>
              <a:rPr lang="en-US" altLang="zh-CN" sz="1200" kern="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=TRUE)</a:t>
            </a:r>
            <a:endParaRPr lang="zh-CN" altLang="zh-CN" sz="1050" kern="100" dirty="0">
              <a:latin typeface="Calibri" panose="020F0502020204030204" pitchFamily="34" charset="0"/>
              <a:ea typeface="宋体" panose="02010600030101010101" pitchFamily="2" charset="-122"/>
              <a:cs typeface="Times New Roman" panose="02020603050405020304" pitchFamily="18" charset="0"/>
            </a:endParaRPr>
          </a:p>
          <a:p>
            <a:pPr indent="304800" algn="just">
              <a:lnSpc>
                <a:spcPts val="2000"/>
              </a:lnSpc>
              <a:spcAft>
                <a:spcPts val="0"/>
              </a:spcAft>
            </a:pPr>
            <a:r>
              <a:rPr lang="en-US" altLang="zh-CN" sz="1200" kern="0" dirty="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zh-CN" altLang="zh-CN" sz="1200" kern="0" dirty="0">
                <a:solidFill>
                  <a:srgbClr val="000000"/>
                </a:solidFill>
                <a:latin typeface="Calibri" panose="020F0502020204030204" pitchFamily="34" charset="0"/>
                <a:ea typeface="宋体" panose="02010600030101010101" pitchFamily="2" charset="-122"/>
                <a:cs typeface="宋体" panose="02010600030101010101" pitchFamily="2" charset="-122"/>
              </a:rPr>
              <a:t>进行偏最小二乘回归，模型存为对象</a:t>
            </a:r>
            <a:r>
              <a:rPr lang="en-US" altLang="zh-CN" sz="1200" kern="0" dirty="0">
                <a:solidFill>
                  <a:srgbClr val="000000"/>
                </a:solidFill>
                <a:latin typeface="Calibri" panose="020F0502020204030204" pitchFamily="34" charset="0"/>
                <a:ea typeface="宋体" panose="02010600030101010101" pitchFamily="2" charset="-122"/>
                <a:cs typeface="宋体" panose="02010600030101010101" pitchFamily="2" charset="-122"/>
              </a:rPr>
              <a:t>pls2</a:t>
            </a:r>
            <a:endParaRPr lang="zh-CN" altLang="zh-CN" sz="1050" kern="100" dirty="0">
              <a:latin typeface="Calibri" panose="020F0502020204030204" pitchFamily="34" charset="0"/>
              <a:ea typeface="宋体" panose="02010600030101010101" pitchFamily="2" charset="-122"/>
              <a:cs typeface="Times New Roman" panose="02020603050405020304" pitchFamily="18" charset="0"/>
            </a:endParaRPr>
          </a:p>
          <a:p>
            <a:pPr indent="304800" algn="just">
              <a:lnSpc>
                <a:spcPts val="2000"/>
              </a:lnSpc>
              <a:spcAft>
                <a:spcPts val="0"/>
              </a:spcAft>
            </a:pPr>
            <a:r>
              <a:rPr lang="en-US" altLang="zh-CN" sz="1200" kern="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&gt;</a:t>
            </a:r>
            <a:r>
              <a:rPr lang="en-US" altLang="zh-CN" sz="1200" kern="0" dirty="0" err="1">
                <a:solidFill>
                  <a:srgbClr val="000000"/>
                </a:solidFill>
                <a:latin typeface="Times New Roman" panose="02020603050405020304" pitchFamily="18" charset="0"/>
                <a:ea typeface="宋体" panose="02010600030101010101" pitchFamily="2" charset="-122"/>
                <a:cs typeface="Times New Roman" panose="02020603050405020304" pitchFamily="18" charset="0"/>
              </a:rPr>
              <a:t>coef</a:t>
            </a:r>
            <a:r>
              <a:rPr lang="en-US" altLang="zh-CN" sz="1200" kern="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(pls2)</a:t>
            </a:r>
            <a:endParaRPr lang="zh-CN" altLang="zh-CN" sz="1050" kern="100" dirty="0">
              <a:latin typeface="Calibri" panose="020F0502020204030204" pitchFamily="34" charset="0"/>
              <a:ea typeface="宋体" panose="02010600030101010101" pitchFamily="2" charset="-122"/>
              <a:cs typeface="Times New Roman" panose="02020603050405020304" pitchFamily="18" charset="0"/>
            </a:endParaRPr>
          </a:p>
          <a:p>
            <a:pPr indent="304800" algn="just">
              <a:lnSpc>
                <a:spcPts val="2000"/>
              </a:lnSpc>
              <a:spcAft>
                <a:spcPts val="0"/>
              </a:spcAft>
            </a:pPr>
            <a:r>
              <a:rPr lang="en-US" altLang="zh-CN" sz="1200" kern="0" dirty="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zh-CN" altLang="zh-CN" sz="1200" kern="0" dirty="0">
                <a:solidFill>
                  <a:srgbClr val="000000"/>
                </a:solidFill>
                <a:latin typeface="Calibri" panose="020F0502020204030204" pitchFamily="34" charset="0"/>
                <a:ea typeface="宋体" panose="02010600030101010101" pitchFamily="2" charset="-122"/>
                <a:cs typeface="宋体" panose="02010600030101010101" pitchFamily="2" charset="-122"/>
              </a:rPr>
              <a:t>得到回归系数</a:t>
            </a:r>
            <a:endParaRPr lang="zh-CN" altLang="zh-CN" sz="1050" kern="100" dirty="0">
              <a:latin typeface="Calibri" panose="020F0502020204030204" pitchFamily="34" charset="0"/>
              <a:ea typeface="宋体" panose="02010600030101010101" pitchFamily="2" charset="-122"/>
              <a:cs typeface="Times New Roman" panose="02020603050405020304" pitchFamily="18" charset="0"/>
            </a:endParaRPr>
          </a:p>
          <a:p>
            <a:pPr indent="304800" algn="just">
              <a:lnSpc>
                <a:spcPts val="2000"/>
              </a:lnSpc>
              <a:spcAft>
                <a:spcPts val="0"/>
              </a:spcAft>
            </a:pPr>
            <a:r>
              <a:rPr lang="en-US" altLang="zh-CN" sz="1200" kern="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,,4comps</a:t>
            </a:r>
            <a:endParaRPr lang="zh-CN" altLang="zh-CN" sz="1050" kern="100" dirty="0">
              <a:effectLst/>
              <a:latin typeface="Calibri" panose="020F0502020204030204" pitchFamily="34" charset="0"/>
              <a:ea typeface="宋体" panose="02010600030101010101" pitchFamily="2" charset="-122"/>
              <a:cs typeface="Times New Roman" panose="02020603050405020304" pitchFamily="18" charset="0"/>
            </a:endParaRPr>
          </a:p>
        </p:txBody>
      </p:sp>
      <p:sp>
        <p:nvSpPr>
          <p:cNvPr id="9" name="矩形 8"/>
          <p:cNvSpPr/>
          <p:nvPr/>
        </p:nvSpPr>
        <p:spPr>
          <a:xfrm>
            <a:off x="3015464" y="2665757"/>
            <a:ext cx="2573140" cy="253916"/>
          </a:xfrm>
          <a:prstGeom prst="rect">
            <a:avLst/>
          </a:prstGeom>
        </p:spPr>
        <p:txBody>
          <a:bodyPr wrap="none">
            <a:spAutoFit/>
          </a:bodyPr>
          <a:lstStyle/>
          <a:p>
            <a:pPr algn="ctr">
              <a:spcBef>
                <a:spcPts val="600"/>
              </a:spcBef>
              <a:spcAft>
                <a:spcPts val="600"/>
              </a:spcAft>
            </a:pPr>
            <a:r>
              <a:rPr lang="zh-CN" altLang="zh-CN" sz="1050" kern="0" dirty="0">
                <a:solidFill>
                  <a:srgbClr val="000000"/>
                </a:solidFill>
                <a:latin typeface="Calibri" panose="020F0502020204030204" pitchFamily="34" charset="0"/>
                <a:ea typeface="宋体" panose="02010600030101010101" pitchFamily="2" charset="-122"/>
                <a:cs typeface="宋体" panose="02010600030101010101" pitchFamily="2" charset="-122"/>
              </a:rPr>
              <a:t>表</a:t>
            </a:r>
            <a:r>
              <a:rPr lang="en-US" altLang="zh-CN" sz="1050" kern="0" dirty="0">
                <a:solidFill>
                  <a:srgbClr val="000000"/>
                </a:solidFill>
                <a:latin typeface="Calibri" panose="020F0502020204030204" pitchFamily="34" charset="0"/>
                <a:ea typeface="宋体" panose="02010600030101010101" pitchFamily="2" charset="-122"/>
                <a:cs typeface="宋体" panose="02010600030101010101" pitchFamily="2" charset="-122"/>
              </a:rPr>
              <a:t>1 </a:t>
            </a:r>
            <a:r>
              <a:rPr lang="zh-CN" altLang="zh-CN" sz="1050" kern="0" dirty="0">
                <a:solidFill>
                  <a:srgbClr val="000000"/>
                </a:solidFill>
                <a:latin typeface="Calibri" panose="020F0502020204030204" pitchFamily="34" charset="0"/>
                <a:ea typeface="宋体" panose="02010600030101010101" pitchFamily="2" charset="-122"/>
                <a:cs typeface="宋体" panose="02010600030101010101" pitchFamily="2" charset="-122"/>
              </a:rPr>
              <a:t>因变量与自变量之间的标准回归系数</a:t>
            </a:r>
            <a:endParaRPr lang="zh-CN" altLang="zh-CN" sz="105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10" name="表格 9"/>
          <p:cNvGraphicFramePr>
            <a:graphicFrameLocks noGrp="1"/>
          </p:cNvGraphicFramePr>
          <p:nvPr>
            <p:extLst>
              <p:ext uri="{D42A27DB-BD31-4B8C-83A1-F6EECF244321}">
                <p14:modId xmlns:p14="http://schemas.microsoft.com/office/powerpoint/2010/main" val="1380591464"/>
              </p:ext>
            </p:extLst>
          </p:nvPr>
        </p:nvGraphicFramePr>
        <p:xfrm>
          <a:off x="1761672" y="2919673"/>
          <a:ext cx="5481320" cy="1828800"/>
        </p:xfrm>
        <a:graphic>
          <a:graphicData uri="http://schemas.openxmlformats.org/drawingml/2006/table">
            <a:tbl>
              <a:tblPr firstRow="1" firstCol="1" bandRow="1"/>
              <a:tblGrid>
                <a:gridCol w="684530"/>
                <a:gridCol w="684530"/>
                <a:gridCol w="685165"/>
                <a:gridCol w="685165"/>
                <a:gridCol w="685165"/>
                <a:gridCol w="685165"/>
                <a:gridCol w="685800"/>
                <a:gridCol w="685800"/>
              </a:tblGrid>
              <a:tr h="146050">
                <a:tc>
                  <a:txBody>
                    <a:bodyPr/>
                    <a:lstStyle/>
                    <a:p>
                      <a:endParaRPr lang="zh-CN" sz="1050" kern="1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y1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y2</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y3</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y4</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y5</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y6</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y7</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050">
                <a:tc>
                  <a:txBody>
                    <a:bodyPr/>
                    <a:lstStyle/>
                    <a:p>
                      <a:pPr algn="l">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x1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0.1470</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0.1428</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-0.1394</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-0.0222</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0.0558</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-0.1759</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-0.0898</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050">
                <a:tc>
                  <a:txBody>
                    <a:bodyPr/>
                    <a:lstStyle/>
                    <a:p>
                      <a:pPr algn="l">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x2</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0.1066</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0.1041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-0.0924</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-0.0293</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0.0351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-0.1541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-0.0220</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050">
                <a:tc>
                  <a:txBody>
                    <a:bodyPr/>
                    <a:lstStyle/>
                    <a:p>
                      <a:pPr algn="l">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x3</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0.1005</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0.0948</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-0.0668</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-0.0105</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0.0491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-0.1668</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-0.0355</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050">
                <a:tc>
                  <a:txBody>
                    <a:bodyPr/>
                    <a:lstStyle/>
                    <a:p>
                      <a:pPr algn="l">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x4</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0.1043</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0.1082</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-0.1753</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-0.0964</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0.0005</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-0.1324</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-0.0011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050">
                <a:tc>
                  <a:txBody>
                    <a:bodyPr/>
                    <a:lstStyle/>
                    <a:p>
                      <a:pPr algn="l">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x5</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-0.0573</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-0.1046</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0.3489</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0.2436</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0.2033</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-0.2552</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-0.1489</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050">
                <a:tc>
                  <a:txBody>
                    <a:bodyPr/>
                    <a:lstStyle/>
                    <a:p>
                      <a:pPr algn="l">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x6</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0.6052</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0.6484</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-0.3614</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0.1250</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-0.0158</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0.1448</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-0.1664</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050">
                <a:tc>
                  <a:txBody>
                    <a:bodyPr/>
                    <a:lstStyle/>
                    <a:p>
                      <a:pPr algn="l">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x7</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-0.4786</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-0.4532</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-0.1848</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-0.5423</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-0.2933</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0.1194</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0.4879</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050">
                <a:tc>
                  <a:txBody>
                    <a:bodyPr/>
                    <a:lstStyle/>
                    <a:p>
                      <a:pPr algn="l">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x8</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-0.0086</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-0.0276</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-0.2297</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-0.0767</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0.0855</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-0.1309</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-0.3258</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050">
                <a:tc>
                  <a:txBody>
                    <a:bodyPr/>
                    <a:lstStyle/>
                    <a:p>
                      <a:pPr algn="l">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x9</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0.0156</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-0.0108</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-0.1395</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0.0185</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0.1334</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-0.1486</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-0.3768</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 name="矩形 10"/>
          <p:cNvSpPr/>
          <p:nvPr/>
        </p:nvSpPr>
        <p:spPr>
          <a:xfrm>
            <a:off x="1576252" y="4974958"/>
            <a:ext cx="6096000" cy="861774"/>
          </a:xfrm>
          <a:prstGeom prst="rect">
            <a:avLst/>
          </a:prstGeom>
        </p:spPr>
        <p:txBody>
          <a:bodyPr>
            <a:spAutoFit/>
          </a:bodyPr>
          <a:lstStyle/>
          <a:p>
            <a:pPr algn="just">
              <a:lnSpc>
                <a:spcPts val="2000"/>
              </a:lnSpc>
              <a:spcAft>
                <a:spcPts val="0"/>
              </a:spcAft>
            </a:pPr>
            <a:r>
              <a:rPr lang="en-US" altLang="zh-CN" sz="1200" kern="0" dirty="0">
                <a:solidFill>
                  <a:srgbClr val="000000"/>
                </a:solidFill>
                <a:latin typeface="宋体" panose="02010600030101010101" pitchFamily="2" charset="-122"/>
                <a:ea typeface="宋体" panose="02010600030101010101" pitchFamily="2" charset="-122"/>
                <a:cs typeface="宋体" panose="02010600030101010101" pitchFamily="2" charset="-122"/>
              </a:rPr>
              <a:t>y1=0.147022336x1+0.106558962x2+0.100451920x3+0.104259945x4-0.059733499x5+0.605248435x6-0.478575361x7-0.008575145x8+0.015589996x9</a:t>
            </a:r>
            <a:r>
              <a:rPr lang="zh-CN" altLang="zh-CN" sz="1200" kern="0" dirty="0">
                <a:solidFill>
                  <a:srgbClr val="000000"/>
                </a:solidFill>
                <a:latin typeface="Calibri" panose="020F0502020204030204" pitchFamily="34" charset="0"/>
                <a:ea typeface="宋体" panose="02010600030101010101" pitchFamily="2" charset="-122"/>
                <a:cs typeface="宋体" panose="02010600030101010101" pitchFamily="2" charset="-122"/>
              </a:rPr>
              <a:t>以此类推</a:t>
            </a:r>
            <a:r>
              <a:rPr lang="en-US" altLang="zh-CN" sz="1200" kern="0" dirty="0">
                <a:solidFill>
                  <a:srgbClr val="000000"/>
                </a:solidFill>
                <a:latin typeface="Calibri" panose="020F0502020204030204" pitchFamily="34" charset="0"/>
                <a:ea typeface="宋体" panose="02010600030101010101" pitchFamily="2" charset="-122"/>
                <a:cs typeface="宋体" panose="02010600030101010101" pitchFamily="2" charset="-122"/>
              </a:rPr>
              <a:t>y2,y3,y4,y5,y6,y7</a:t>
            </a:r>
            <a:endParaRPr lang="zh-CN" altLang="zh-CN" sz="1050" kern="100" dirty="0">
              <a:effectLst/>
              <a:latin typeface="Calibri" panose="020F0502020204030204" pitchFamily="34"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2951017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通径分析</a:t>
            </a:r>
            <a:endParaRPr lang="zh-CN" altLang="en-US" dirty="0"/>
          </a:p>
        </p:txBody>
      </p:sp>
      <p:sp>
        <p:nvSpPr>
          <p:cNvPr id="4" name="矩形 3"/>
          <p:cNvSpPr/>
          <p:nvPr/>
        </p:nvSpPr>
        <p:spPr>
          <a:xfrm>
            <a:off x="754746" y="1507431"/>
            <a:ext cx="9805678" cy="5478423"/>
          </a:xfrm>
          <a:prstGeom prst="rect">
            <a:avLst/>
          </a:prstGeom>
        </p:spPr>
        <p:txBody>
          <a:bodyPr wrap="square">
            <a:spAutoFit/>
          </a:bodyPr>
          <a:lstStyle/>
          <a:p>
            <a:pPr>
              <a:lnSpc>
                <a:spcPts val="2800"/>
              </a:lnSpc>
            </a:pPr>
            <a:r>
              <a:rPr lang="zh-CN" altLang="en-US" sz="2400" b="1" dirty="0" smtClean="0">
                <a:solidFill>
                  <a:schemeClr val="tx1">
                    <a:lumMod val="50000"/>
                  </a:schemeClr>
                </a:solidFill>
                <a:ea typeface="宋体" panose="02010600030101010101" pitchFamily="2" charset="-122"/>
                <a:cs typeface="楷体" panose="02010609060101010101" pitchFamily="49" charset="-122"/>
              </a:rPr>
              <a:t>概念：</a:t>
            </a:r>
            <a:endParaRPr lang="en-US" altLang="zh-CN" sz="2400" b="1" dirty="0" smtClean="0">
              <a:solidFill>
                <a:schemeClr val="tx1">
                  <a:lumMod val="50000"/>
                </a:schemeClr>
              </a:solidFill>
              <a:ea typeface="宋体" panose="02010600030101010101" pitchFamily="2" charset="-122"/>
              <a:cs typeface="楷体" panose="02010609060101010101" pitchFamily="49" charset="-122"/>
            </a:endParaRPr>
          </a:p>
          <a:p>
            <a:pPr>
              <a:lnSpc>
                <a:spcPts val="2800"/>
              </a:lnSpc>
            </a:pPr>
            <a:r>
              <a:rPr lang="zh-CN" altLang="en-US" sz="2400" dirty="0" smtClean="0">
                <a:solidFill>
                  <a:schemeClr val="tx1">
                    <a:lumMod val="50000"/>
                  </a:schemeClr>
                </a:solidFill>
                <a:ea typeface="宋体" panose="02010600030101010101" pitchFamily="2" charset="-122"/>
                <a:cs typeface="楷体" panose="02010609060101010101" pitchFamily="49" charset="-122"/>
              </a:rPr>
              <a:t>多元线性回归系数间不能直接比较各因子间的效应大小，因为各回归系数间都带有不同的量纲，再者多变量的关系中，往往都不是独立的，有的还要研究</a:t>
            </a:r>
            <a:r>
              <a:rPr lang="en-US" altLang="zh-CN" sz="2400" dirty="0" smtClean="0">
                <a:solidFill>
                  <a:schemeClr val="tx1">
                    <a:lumMod val="50000"/>
                  </a:schemeClr>
                </a:solidFill>
                <a:ea typeface="宋体" panose="02010600030101010101" pitchFamily="2" charset="-122"/>
                <a:cs typeface="楷体" panose="02010609060101010101" pitchFamily="49" charset="-122"/>
              </a:rPr>
              <a:t>xi</a:t>
            </a:r>
            <a:r>
              <a:rPr lang="zh-CN" altLang="en-US" sz="2400" dirty="0" smtClean="0">
                <a:solidFill>
                  <a:schemeClr val="tx1">
                    <a:lumMod val="50000"/>
                  </a:schemeClr>
                </a:solidFill>
                <a:ea typeface="宋体" panose="02010600030101010101" pitchFamily="2" charset="-122"/>
                <a:cs typeface="楷体" panose="02010609060101010101" pitchFamily="49" charset="-122"/>
              </a:rPr>
              <a:t>通过</a:t>
            </a:r>
            <a:r>
              <a:rPr lang="en-US" altLang="zh-CN" sz="2400" dirty="0" err="1" smtClean="0">
                <a:solidFill>
                  <a:schemeClr val="tx1">
                    <a:lumMod val="50000"/>
                  </a:schemeClr>
                </a:solidFill>
                <a:ea typeface="宋体" panose="02010600030101010101" pitchFamily="2" charset="-122"/>
                <a:cs typeface="楷体" panose="02010609060101010101" pitchFamily="49" charset="-122"/>
              </a:rPr>
              <a:t>xj</a:t>
            </a:r>
            <a:r>
              <a:rPr lang="zh-CN" altLang="en-US" sz="2400" dirty="0" smtClean="0">
                <a:solidFill>
                  <a:schemeClr val="tx1">
                    <a:lumMod val="50000"/>
                  </a:schemeClr>
                </a:solidFill>
                <a:ea typeface="宋体" panose="02010600030101010101" pitchFamily="2" charset="-122"/>
                <a:cs typeface="楷体" panose="02010609060101010101" pitchFamily="49" charset="-122"/>
              </a:rPr>
              <a:t>对因变量</a:t>
            </a:r>
            <a:r>
              <a:rPr lang="en-US" altLang="zh-CN" sz="2400" dirty="0" smtClean="0">
                <a:solidFill>
                  <a:schemeClr val="tx1">
                    <a:lumMod val="50000"/>
                  </a:schemeClr>
                </a:solidFill>
                <a:ea typeface="宋体" panose="02010600030101010101" pitchFamily="2" charset="-122"/>
                <a:cs typeface="楷体" panose="02010609060101010101" pitchFamily="49" charset="-122"/>
              </a:rPr>
              <a:t>y</a:t>
            </a:r>
            <a:r>
              <a:rPr lang="zh-CN" altLang="en-US" sz="2400" dirty="0" smtClean="0">
                <a:solidFill>
                  <a:schemeClr val="tx1">
                    <a:lumMod val="50000"/>
                  </a:schemeClr>
                </a:solidFill>
                <a:ea typeface="宋体" panose="02010600030101010101" pitchFamily="2" charset="-122"/>
                <a:cs typeface="楷体" panose="02010609060101010101" pitchFamily="49" charset="-122"/>
              </a:rPr>
              <a:t>的影响，而通径系数就能有效的表示相关变量间原因对结果的直接影响或间接影响的效应，从而区分因子的相对重要性及其关系。</a:t>
            </a:r>
            <a:endParaRPr lang="en-US" altLang="zh-CN" sz="2400" dirty="0" smtClean="0">
              <a:solidFill>
                <a:schemeClr val="tx1">
                  <a:lumMod val="50000"/>
                </a:schemeClr>
              </a:solidFill>
              <a:ea typeface="宋体" panose="02010600030101010101" pitchFamily="2" charset="-122"/>
              <a:cs typeface="楷体" panose="02010609060101010101" pitchFamily="49" charset="-122"/>
            </a:endParaRPr>
          </a:p>
          <a:p>
            <a:pPr>
              <a:lnSpc>
                <a:spcPts val="2800"/>
              </a:lnSpc>
            </a:pPr>
            <a:r>
              <a:rPr lang="zh-CN" altLang="en-US" sz="2400" b="1" dirty="0" smtClean="0">
                <a:solidFill>
                  <a:schemeClr val="tx1">
                    <a:lumMod val="50000"/>
                  </a:schemeClr>
                </a:solidFill>
                <a:ea typeface="宋体" panose="02010600030101010101" pitchFamily="2" charset="-122"/>
              </a:rPr>
              <a:t>作用：</a:t>
            </a:r>
            <a:endParaRPr lang="en-US" altLang="zh-CN" sz="2400" b="1" dirty="0" smtClean="0">
              <a:solidFill>
                <a:schemeClr val="tx1">
                  <a:lumMod val="50000"/>
                </a:schemeClr>
              </a:solidFill>
              <a:ea typeface="宋体" panose="02010600030101010101" pitchFamily="2" charset="-122"/>
            </a:endParaRPr>
          </a:p>
          <a:p>
            <a:pPr>
              <a:lnSpc>
                <a:spcPts val="2800"/>
              </a:lnSpc>
            </a:pPr>
            <a:r>
              <a:rPr lang="zh-CN" altLang="zh-CN" sz="2400" dirty="0">
                <a:solidFill>
                  <a:schemeClr val="tx1">
                    <a:lumMod val="50000"/>
                  </a:schemeClr>
                </a:solidFill>
                <a:ea typeface="宋体" panose="02010600030101010101" pitchFamily="2" charset="-122"/>
                <a:cs typeface="楷体" panose="02010609060101010101" pitchFamily="49" charset="-122"/>
              </a:rPr>
              <a:t>通径分析</a:t>
            </a:r>
            <a:r>
              <a:rPr lang="zh-CN" altLang="zh-CN" sz="2400" dirty="0">
                <a:solidFill>
                  <a:schemeClr val="tx1">
                    <a:lumMod val="50000"/>
                  </a:schemeClr>
                </a:solidFill>
                <a:latin typeface="Times New Roman" panose="02020603050405020304" pitchFamily="18" charset="0"/>
                <a:ea typeface="宋体" panose="02010600030101010101" pitchFamily="2" charset="-122"/>
                <a:cs typeface="Times New Roman" panose="02020603050405020304" pitchFamily="18" charset="0"/>
              </a:rPr>
              <a:t>（</a:t>
            </a:r>
            <a:r>
              <a:rPr lang="en-US" altLang="zh-CN" sz="2400" dirty="0" err="1">
                <a:solidFill>
                  <a:schemeClr val="tx1">
                    <a:lumMod val="50000"/>
                  </a:schemeClr>
                </a:solidFill>
                <a:latin typeface="Times New Roman" panose="02020603050405020304" pitchFamily="18" charset="0"/>
                <a:ea typeface="宋体" panose="02010600030101010101" pitchFamily="2" charset="-122"/>
              </a:rPr>
              <a:t>pathanalysis</a:t>
            </a:r>
            <a:r>
              <a:rPr lang="zh-CN" altLang="zh-CN" sz="2400" dirty="0">
                <a:solidFill>
                  <a:schemeClr val="tx1">
                    <a:lumMod val="50000"/>
                  </a:schemeClr>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400" dirty="0">
                <a:solidFill>
                  <a:schemeClr val="tx1">
                    <a:lumMod val="50000"/>
                  </a:schemeClr>
                </a:solidFill>
                <a:ea typeface="宋体" panose="02010600030101010101" pitchFamily="2" charset="-122"/>
                <a:cs typeface="楷体" panose="02010609060101010101" pitchFamily="49" charset="-122"/>
              </a:rPr>
              <a:t>可用于分析多个自变量与因变量之间的线性关系，是回归分析的拓展，可以处理较为复杂的变量关系。如当自变量数目比较多，且自变量间相互关系比较复杂（如：有些自变量间的关系是相关关系，有些自变量间则可能是因果关系）或者某些自变量是通过其他的自变量间接地对应变量产生影响，这时可以采用通径分析。</a:t>
            </a:r>
            <a:endParaRPr lang="en-US" altLang="zh-CN" sz="2400" dirty="0">
              <a:solidFill>
                <a:schemeClr val="tx1">
                  <a:lumMod val="50000"/>
                </a:schemeClr>
              </a:solidFill>
              <a:ea typeface="宋体" panose="02010600030101010101" pitchFamily="2" charset="-122"/>
              <a:cs typeface="楷体" panose="02010609060101010101" pitchFamily="49" charset="-122"/>
            </a:endParaRPr>
          </a:p>
          <a:p>
            <a:pPr>
              <a:lnSpc>
                <a:spcPts val="2800"/>
              </a:lnSpc>
            </a:pPr>
            <a:endParaRPr lang="en-US" altLang="zh-CN" sz="2400" dirty="0">
              <a:solidFill>
                <a:schemeClr val="tx1">
                  <a:lumMod val="50000"/>
                </a:schemeClr>
              </a:solidFill>
              <a:ea typeface="宋体" panose="02010600030101010101" pitchFamily="2" charset="-122"/>
            </a:endParaRPr>
          </a:p>
          <a:p>
            <a:pPr>
              <a:lnSpc>
                <a:spcPts val="2800"/>
              </a:lnSpc>
            </a:pPr>
            <a:endParaRPr lang="en-US" altLang="zh-CN" sz="2400" dirty="0" smtClean="0">
              <a:solidFill>
                <a:schemeClr val="tx1">
                  <a:lumMod val="50000"/>
                </a:schemeClr>
              </a:solidFill>
              <a:ea typeface="宋体" panose="02010600030101010101" pitchFamily="2" charset="-122"/>
            </a:endParaRPr>
          </a:p>
          <a:p>
            <a:pPr>
              <a:lnSpc>
                <a:spcPts val="2800"/>
              </a:lnSpc>
            </a:pPr>
            <a:endParaRPr lang="zh-CN" altLang="en-US" sz="3600" dirty="0">
              <a:solidFill>
                <a:schemeClr val="tx1">
                  <a:lumMod val="50000"/>
                </a:schemeClr>
              </a:solidFill>
            </a:endParaRPr>
          </a:p>
        </p:txBody>
      </p:sp>
    </p:spTree>
    <p:extLst>
      <p:ext uri="{BB962C8B-B14F-4D97-AF65-F5344CB8AC3E}">
        <p14:creationId xmlns:p14="http://schemas.microsoft.com/office/powerpoint/2010/main" val="23086618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通径分析</a:t>
            </a:r>
            <a:endParaRPr lang="zh-CN" altLang="en-US" dirty="0"/>
          </a:p>
        </p:txBody>
      </p:sp>
      <p:sp>
        <p:nvSpPr>
          <p:cNvPr id="3" name="矩形 2"/>
          <p:cNvSpPr/>
          <p:nvPr/>
        </p:nvSpPr>
        <p:spPr>
          <a:xfrm>
            <a:off x="754746" y="1299078"/>
            <a:ext cx="9779904" cy="4324261"/>
          </a:xfrm>
          <a:prstGeom prst="rect">
            <a:avLst/>
          </a:prstGeom>
        </p:spPr>
        <p:txBody>
          <a:bodyPr wrap="square">
            <a:spAutoFit/>
          </a:bodyPr>
          <a:lstStyle/>
          <a:p>
            <a:pPr indent="304800" algn="just">
              <a:lnSpc>
                <a:spcPts val="3000"/>
              </a:lnSpc>
              <a:spcAft>
                <a:spcPts val="0"/>
              </a:spcAft>
            </a:pPr>
            <a:r>
              <a:rPr lang="zh-CN" altLang="en-US" sz="2400" b="1" kern="100" dirty="0" smtClean="0">
                <a:solidFill>
                  <a:srgbClr val="0A0A0A"/>
                </a:solidFill>
                <a:latin typeface="Calibri" panose="020F0502020204030204" pitchFamily="34" charset="0"/>
                <a:ea typeface="宋体" panose="02010600030101010101" pitchFamily="2" charset="-122"/>
                <a:cs typeface="楷体" panose="02010609060101010101" pitchFamily="49" charset="-122"/>
              </a:rPr>
              <a:t>思路：</a:t>
            </a:r>
            <a:endParaRPr lang="en-US" altLang="zh-CN" sz="2400" b="1" kern="100" dirty="0" smtClean="0">
              <a:solidFill>
                <a:srgbClr val="0A0A0A"/>
              </a:solidFill>
              <a:latin typeface="Calibri" panose="020F0502020204030204" pitchFamily="34" charset="0"/>
              <a:ea typeface="宋体" panose="02010600030101010101" pitchFamily="2" charset="-122"/>
              <a:cs typeface="楷体" panose="02010609060101010101" pitchFamily="49" charset="-122"/>
            </a:endParaRPr>
          </a:p>
          <a:p>
            <a:pPr indent="304800" algn="just">
              <a:lnSpc>
                <a:spcPts val="3000"/>
              </a:lnSpc>
              <a:spcAft>
                <a:spcPts val="0"/>
              </a:spcAft>
            </a:pPr>
            <a:r>
              <a:rPr lang="zh-CN" altLang="zh-CN" sz="2400" kern="100" dirty="0" smtClean="0">
                <a:solidFill>
                  <a:srgbClr val="0A0A0A"/>
                </a:solidFill>
                <a:latin typeface="Calibri" panose="020F0502020204030204" pitchFamily="34" charset="0"/>
                <a:ea typeface="宋体" panose="02010600030101010101" pitchFamily="2" charset="-122"/>
                <a:cs typeface="楷体" panose="02010609060101010101" pitchFamily="49" charset="-122"/>
              </a:rPr>
              <a:t>通径分析</a:t>
            </a:r>
            <a:r>
              <a:rPr lang="zh-CN" altLang="zh-CN" sz="2400" kern="100" dirty="0">
                <a:solidFill>
                  <a:srgbClr val="0A0A0A"/>
                </a:solidFill>
                <a:latin typeface="Calibri" panose="020F0502020204030204" pitchFamily="34" charset="0"/>
                <a:ea typeface="宋体" panose="02010600030101010101" pitchFamily="2" charset="-122"/>
                <a:cs typeface="楷体" panose="02010609060101010101" pitchFamily="49" charset="-122"/>
              </a:rPr>
              <a:t>在多元回归的基础上将相关系数分解为直接通径系数</a:t>
            </a:r>
            <a:r>
              <a:rPr lang="en-US" altLang="zh-CN" sz="2400" kern="100" dirty="0">
                <a:solidFill>
                  <a:srgbClr val="0A0A0A"/>
                </a:solidFill>
                <a:latin typeface="Calibri" panose="020F0502020204030204" pitchFamily="34" charset="0"/>
                <a:ea typeface="宋体" panose="02010600030101010101" pitchFamily="2" charset="-122"/>
                <a:cs typeface="楷体" panose="02010609060101010101" pitchFamily="49" charset="-122"/>
              </a:rPr>
              <a:t>(</a:t>
            </a:r>
            <a:r>
              <a:rPr lang="zh-CN" altLang="zh-CN" sz="2400" kern="100" dirty="0">
                <a:solidFill>
                  <a:srgbClr val="0A0A0A"/>
                </a:solidFill>
                <a:latin typeface="Calibri" panose="020F0502020204030204" pitchFamily="34" charset="0"/>
                <a:ea typeface="宋体" panose="02010600030101010101" pitchFamily="2" charset="-122"/>
                <a:cs typeface="楷体" panose="02010609060101010101" pitchFamily="49" charset="-122"/>
              </a:rPr>
              <a:t>某一自变量对因变量的直接作用</a:t>
            </a:r>
            <a:r>
              <a:rPr lang="en-US" altLang="zh-CN" sz="2400" kern="100" dirty="0">
                <a:solidFill>
                  <a:srgbClr val="0A0A0A"/>
                </a:solidFill>
                <a:latin typeface="Calibri" panose="020F0502020204030204" pitchFamily="34" charset="0"/>
                <a:ea typeface="宋体" panose="02010600030101010101" pitchFamily="2" charset="-122"/>
                <a:cs typeface="楷体" panose="02010609060101010101" pitchFamily="49" charset="-122"/>
              </a:rPr>
              <a:t>)</a:t>
            </a:r>
            <a:r>
              <a:rPr lang="zh-CN" altLang="zh-CN" sz="2400" kern="100" dirty="0">
                <a:solidFill>
                  <a:srgbClr val="0A0A0A"/>
                </a:solidFill>
                <a:latin typeface="Calibri" panose="020F0502020204030204" pitchFamily="34" charset="0"/>
                <a:ea typeface="宋体" panose="02010600030101010101" pitchFamily="2" charset="-122"/>
                <a:cs typeface="楷体" panose="02010609060101010101" pitchFamily="49" charset="-122"/>
              </a:rPr>
              <a:t>和间接通径系数</a:t>
            </a:r>
            <a:r>
              <a:rPr lang="en-US" altLang="zh-CN" sz="2400" kern="100" dirty="0">
                <a:solidFill>
                  <a:srgbClr val="0A0A0A"/>
                </a:solidFill>
                <a:latin typeface="Calibri" panose="020F0502020204030204" pitchFamily="34" charset="0"/>
                <a:ea typeface="宋体" panose="02010600030101010101" pitchFamily="2" charset="-122"/>
                <a:cs typeface="楷体" panose="02010609060101010101" pitchFamily="49" charset="-122"/>
              </a:rPr>
              <a:t>(</a:t>
            </a:r>
            <a:r>
              <a:rPr lang="zh-CN" altLang="zh-CN" sz="2400" kern="100" dirty="0">
                <a:solidFill>
                  <a:srgbClr val="0A0A0A"/>
                </a:solidFill>
                <a:latin typeface="Calibri" panose="020F0502020204030204" pitchFamily="34" charset="0"/>
                <a:ea typeface="宋体" panose="02010600030101010101" pitchFamily="2" charset="-122"/>
                <a:cs typeface="楷体" panose="02010609060101010101" pitchFamily="49" charset="-122"/>
              </a:rPr>
              <a:t>该自变量通过其他自变量对因变量的间接作用</a:t>
            </a:r>
            <a:r>
              <a:rPr lang="en-US" altLang="zh-CN" sz="2400" kern="100" dirty="0">
                <a:solidFill>
                  <a:srgbClr val="0A0A0A"/>
                </a:solidFill>
                <a:latin typeface="Calibri" panose="020F0502020204030204" pitchFamily="34" charset="0"/>
                <a:ea typeface="宋体" panose="02010600030101010101" pitchFamily="2" charset="-122"/>
                <a:cs typeface="楷体" panose="02010609060101010101" pitchFamily="49" charset="-122"/>
              </a:rPr>
              <a:t>)</a:t>
            </a:r>
            <a:r>
              <a:rPr lang="zh-CN" altLang="zh-CN" sz="2400" kern="100" dirty="0" smtClean="0">
                <a:solidFill>
                  <a:srgbClr val="0A0A0A"/>
                </a:solidFill>
                <a:latin typeface="Calibri" panose="020F0502020204030204" pitchFamily="34" charset="0"/>
                <a:ea typeface="宋体" panose="02010600030101010101" pitchFamily="2" charset="-122"/>
                <a:cs typeface="楷体" panose="02010609060101010101" pitchFamily="49" charset="-122"/>
              </a:rPr>
              <a:t>。</a:t>
            </a:r>
            <a:endParaRPr lang="en-US" altLang="zh-CN" sz="2400" kern="100" dirty="0" smtClean="0">
              <a:solidFill>
                <a:srgbClr val="0A0A0A"/>
              </a:solidFill>
              <a:latin typeface="Calibri" panose="020F0502020204030204" pitchFamily="34" charset="0"/>
              <a:ea typeface="宋体" panose="02010600030101010101" pitchFamily="2" charset="-122"/>
              <a:cs typeface="楷体" panose="02010609060101010101" pitchFamily="49" charset="-122"/>
            </a:endParaRPr>
          </a:p>
          <a:p>
            <a:pPr indent="304800" algn="just">
              <a:lnSpc>
                <a:spcPts val="3000"/>
              </a:lnSpc>
              <a:spcAft>
                <a:spcPts val="0"/>
              </a:spcAft>
            </a:pPr>
            <a:endParaRPr lang="en-US" altLang="zh-CN" sz="2400" kern="100" dirty="0" smtClean="0">
              <a:solidFill>
                <a:srgbClr val="0A0A0A"/>
              </a:solidFill>
              <a:latin typeface="Calibri" panose="020F0502020204030204" pitchFamily="34" charset="0"/>
              <a:ea typeface="宋体" panose="02010600030101010101" pitchFamily="2" charset="-122"/>
              <a:cs typeface="楷体" panose="02010609060101010101" pitchFamily="49" charset="-122"/>
            </a:endParaRPr>
          </a:p>
          <a:p>
            <a:pPr indent="304800" algn="just">
              <a:lnSpc>
                <a:spcPts val="3000"/>
              </a:lnSpc>
              <a:spcAft>
                <a:spcPts val="0"/>
              </a:spcAft>
            </a:pPr>
            <a:endParaRPr lang="en-US" altLang="zh-CN" sz="2400" kern="100" dirty="0" smtClean="0">
              <a:solidFill>
                <a:srgbClr val="0A0A0A"/>
              </a:solidFill>
              <a:latin typeface="Calibri" panose="020F0502020204030204" pitchFamily="34" charset="0"/>
              <a:ea typeface="宋体" panose="02010600030101010101" pitchFamily="2" charset="-122"/>
              <a:cs typeface="楷体" panose="02010609060101010101" pitchFamily="49" charset="-122"/>
            </a:endParaRPr>
          </a:p>
          <a:p>
            <a:pPr indent="304800" algn="just">
              <a:lnSpc>
                <a:spcPts val="3000"/>
              </a:lnSpc>
              <a:spcAft>
                <a:spcPts val="0"/>
              </a:spcAft>
            </a:pPr>
            <a:r>
              <a:rPr lang="zh-CN" altLang="zh-CN" sz="2400" kern="100" dirty="0" smtClean="0">
                <a:solidFill>
                  <a:srgbClr val="0A0A0A"/>
                </a:solidFill>
                <a:latin typeface="Calibri" panose="020F0502020204030204" pitchFamily="34" charset="0"/>
                <a:ea typeface="宋体" panose="02010600030101010101" pitchFamily="2" charset="-122"/>
                <a:cs typeface="楷体" panose="02010609060101010101" pitchFamily="49" charset="-122"/>
              </a:rPr>
              <a:t>通径分析</a:t>
            </a:r>
            <a:r>
              <a:rPr lang="zh-CN" altLang="zh-CN" sz="2400" kern="100" dirty="0">
                <a:solidFill>
                  <a:srgbClr val="0A0A0A"/>
                </a:solidFill>
                <a:latin typeface="Calibri" panose="020F0502020204030204" pitchFamily="34" charset="0"/>
                <a:ea typeface="宋体" panose="02010600030101010101" pitchFamily="2" charset="-122"/>
                <a:cs typeface="楷体" panose="02010609060101010101" pitchFamily="49" charset="-122"/>
              </a:rPr>
              <a:t>的理论已证明，任一自变量</a:t>
            </a:r>
            <a:r>
              <a:rPr lang="en-US" altLang="zh-CN" sz="2400" kern="100" dirty="0">
                <a:solidFill>
                  <a:srgbClr val="0A0A0A"/>
                </a:solidFill>
                <a:latin typeface="Calibri" panose="020F0502020204030204" pitchFamily="34" charset="0"/>
                <a:ea typeface="宋体" panose="02010600030101010101" pitchFamily="2" charset="-122"/>
                <a:cs typeface="楷体" panose="02010609060101010101" pitchFamily="49" charset="-122"/>
              </a:rPr>
              <a:t>xi</a:t>
            </a:r>
            <a:r>
              <a:rPr lang="zh-CN" altLang="zh-CN" sz="2400" kern="100" dirty="0">
                <a:solidFill>
                  <a:srgbClr val="0A0A0A"/>
                </a:solidFill>
                <a:latin typeface="Calibri" panose="020F0502020204030204" pitchFamily="34" charset="0"/>
                <a:ea typeface="宋体" panose="02010600030101010101" pitchFamily="2" charset="-122"/>
                <a:cs typeface="楷体" panose="02010609060101010101" pitchFamily="49" charset="-122"/>
              </a:rPr>
              <a:t>与因变量</a:t>
            </a:r>
            <a:r>
              <a:rPr lang="en-US" altLang="zh-CN" sz="2400" kern="100" dirty="0">
                <a:solidFill>
                  <a:srgbClr val="0A0A0A"/>
                </a:solidFill>
                <a:latin typeface="Calibri" panose="020F0502020204030204" pitchFamily="34" charset="0"/>
                <a:ea typeface="宋体" panose="02010600030101010101" pitchFamily="2" charset="-122"/>
                <a:cs typeface="楷体" panose="02010609060101010101" pitchFamily="49" charset="-122"/>
              </a:rPr>
              <a:t>Y</a:t>
            </a:r>
            <a:r>
              <a:rPr lang="zh-CN" altLang="zh-CN" sz="2400" kern="100" dirty="0">
                <a:solidFill>
                  <a:srgbClr val="0A0A0A"/>
                </a:solidFill>
                <a:latin typeface="Calibri" panose="020F0502020204030204" pitchFamily="34" charset="0"/>
                <a:ea typeface="宋体" panose="02010600030101010101" pitchFamily="2" charset="-122"/>
                <a:cs typeface="楷体" panose="02010609060101010101" pitchFamily="49" charset="-122"/>
              </a:rPr>
              <a:t>之间的简单</a:t>
            </a:r>
            <a:r>
              <a:rPr lang="zh-CN" altLang="zh-CN" sz="2400" kern="100" dirty="0" smtClean="0">
                <a:solidFill>
                  <a:srgbClr val="0A0A0A"/>
                </a:solidFill>
                <a:latin typeface="Calibri" panose="020F0502020204030204" pitchFamily="34" charset="0"/>
                <a:ea typeface="宋体" panose="02010600030101010101" pitchFamily="2" charset="-122"/>
                <a:cs typeface="楷体" panose="02010609060101010101" pitchFamily="49" charset="-122"/>
              </a:rPr>
              <a:t>相关系数</a:t>
            </a:r>
            <a:r>
              <a:rPr lang="en-US" altLang="zh-CN" sz="2400" kern="100" dirty="0">
                <a:solidFill>
                  <a:srgbClr val="0A0A0A"/>
                </a:solidFill>
                <a:latin typeface="Times New Roman" panose="02020603050405020304" pitchFamily="18" charset="0"/>
                <a:ea typeface="宋体" panose="02010600030101010101" pitchFamily="2" charset="-122"/>
                <a:cs typeface="Times New Roman" panose="02020603050405020304" pitchFamily="18" charset="0"/>
              </a:rPr>
              <a:t>(</a:t>
            </a:r>
            <a:r>
              <a:rPr lang="en-US" altLang="zh-CN" sz="2400" kern="100" dirty="0" err="1">
                <a:solidFill>
                  <a:srgbClr val="0A0A0A"/>
                </a:solidFill>
                <a:latin typeface="Times New Roman" panose="02020603050405020304" pitchFamily="18" charset="0"/>
                <a:ea typeface="宋体" panose="02010600030101010101" pitchFamily="2" charset="-122"/>
                <a:cs typeface="Times New Roman" panose="02020603050405020304" pitchFamily="18" charset="0"/>
              </a:rPr>
              <a:t>riy</a:t>
            </a:r>
            <a:r>
              <a:rPr lang="en-US" altLang="zh-CN" sz="2400" kern="100" dirty="0">
                <a:solidFill>
                  <a:srgbClr val="0A0A0A"/>
                </a:solidFill>
                <a:latin typeface="Times New Roman" panose="02020603050405020304" pitchFamily="18" charset="0"/>
                <a:ea typeface="宋体" panose="02010600030101010101" pitchFamily="2" charset="-122"/>
                <a:cs typeface="Times New Roman" panose="02020603050405020304" pitchFamily="18" charset="0"/>
              </a:rPr>
              <a:t>)=xi</a:t>
            </a:r>
            <a:r>
              <a:rPr lang="zh-CN" altLang="zh-CN" sz="2400" kern="100" dirty="0">
                <a:solidFill>
                  <a:srgbClr val="0A0A0A"/>
                </a:solidFill>
                <a:latin typeface="Times New Roman" panose="02020603050405020304" pitchFamily="18" charset="0"/>
                <a:ea typeface="宋体" panose="02010600030101010101" pitchFamily="2" charset="-122"/>
                <a:cs typeface="Times New Roman" panose="02020603050405020304" pitchFamily="18" charset="0"/>
              </a:rPr>
              <a:t>与</a:t>
            </a:r>
            <a:r>
              <a:rPr lang="en-US" altLang="zh-CN" sz="2400" kern="100" dirty="0">
                <a:solidFill>
                  <a:srgbClr val="0A0A0A"/>
                </a:solidFill>
                <a:latin typeface="Times New Roman" panose="02020603050405020304" pitchFamily="18" charset="0"/>
                <a:ea typeface="宋体" panose="02010600030101010101" pitchFamily="2" charset="-122"/>
                <a:cs typeface="Times New Roman" panose="02020603050405020304" pitchFamily="18" charset="0"/>
              </a:rPr>
              <a:t>Y</a:t>
            </a:r>
            <a:r>
              <a:rPr lang="zh-CN" altLang="zh-CN" sz="2400" kern="100" dirty="0">
                <a:solidFill>
                  <a:srgbClr val="0A0A0A"/>
                </a:solidFill>
                <a:latin typeface="Calibri" panose="020F0502020204030204" pitchFamily="34" charset="0"/>
                <a:ea typeface="宋体" panose="02010600030101010101" pitchFamily="2" charset="-122"/>
                <a:cs typeface="楷体" panose="02010609060101010101" pitchFamily="49" charset="-122"/>
              </a:rPr>
              <a:t>之间的直接通径系数</a:t>
            </a:r>
            <a:r>
              <a:rPr lang="en-US" altLang="zh-CN" sz="2400" kern="100" dirty="0">
                <a:solidFill>
                  <a:srgbClr val="0A0A0A"/>
                </a:solidFill>
                <a:latin typeface="Calibri" panose="020F0502020204030204" pitchFamily="34" charset="0"/>
                <a:ea typeface="宋体" panose="02010600030101010101" pitchFamily="2" charset="-122"/>
                <a:cs typeface="楷体" panose="02010609060101010101" pitchFamily="49" charset="-122"/>
              </a:rPr>
              <a:t>(</a:t>
            </a:r>
            <a:r>
              <a:rPr lang="en-US" altLang="zh-CN" sz="2400" kern="100" dirty="0" err="1">
                <a:solidFill>
                  <a:srgbClr val="0A0A0A"/>
                </a:solidFill>
                <a:latin typeface="Calibri" panose="020F0502020204030204" pitchFamily="34" charset="0"/>
                <a:ea typeface="宋体" panose="02010600030101010101" pitchFamily="2" charset="-122"/>
                <a:cs typeface="楷体" panose="02010609060101010101" pitchFamily="49" charset="-122"/>
              </a:rPr>
              <a:t>Piy</a:t>
            </a:r>
            <a:r>
              <a:rPr lang="en-US" altLang="zh-CN" sz="2400" kern="100" dirty="0">
                <a:solidFill>
                  <a:srgbClr val="0A0A0A"/>
                </a:solidFill>
                <a:latin typeface="Calibri" panose="020F0502020204030204" pitchFamily="34" charset="0"/>
                <a:ea typeface="宋体" panose="02010600030101010101" pitchFamily="2" charset="-122"/>
                <a:cs typeface="楷体" panose="02010609060101010101" pitchFamily="49" charset="-122"/>
              </a:rPr>
              <a:t>)+</a:t>
            </a:r>
            <a:r>
              <a:rPr lang="zh-CN" altLang="zh-CN" sz="2400" kern="100" dirty="0">
                <a:solidFill>
                  <a:srgbClr val="0A0A0A"/>
                </a:solidFill>
                <a:latin typeface="Calibri" panose="020F0502020204030204" pitchFamily="34" charset="0"/>
                <a:ea typeface="宋体" panose="02010600030101010101" pitchFamily="2" charset="-122"/>
                <a:cs typeface="楷体" panose="02010609060101010101" pitchFamily="49" charset="-122"/>
              </a:rPr>
              <a:t>所有</a:t>
            </a:r>
            <a:r>
              <a:rPr lang="en-US" altLang="zh-CN" sz="2400" kern="100" dirty="0">
                <a:solidFill>
                  <a:srgbClr val="0A0A0A"/>
                </a:solidFill>
                <a:latin typeface="Calibri" panose="020F0502020204030204" pitchFamily="34" charset="0"/>
                <a:ea typeface="宋体" panose="02010600030101010101" pitchFamily="2" charset="-122"/>
                <a:cs typeface="楷体" panose="02010609060101010101" pitchFamily="49" charset="-122"/>
              </a:rPr>
              <a:t>xi</a:t>
            </a:r>
            <a:r>
              <a:rPr lang="zh-CN" altLang="zh-CN" sz="2400" kern="100" dirty="0">
                <a:solidFill>
                  <a:srgbClr val="0A0A0A"/>
                </a:solidFill>
                <a:latin typeface="Calibri" panose="020F0502020204030204" pitchFamily="34" charset="0"/>
                <a:ea typeface="宋体" panose="02010600030101010101" pitchFamily="2" charset="-122"/>
                <a:cs typeface="楷体" panose="02010609060101010101" pitchFamily="49" charset="-122"/>
              </a:rPr>
              <a:t>与</a:t>
            </a:r>
            <a:r>
              <a:rPr lang="en-US" altLang="zh-CN" sz="2400" kern="100" dirty="0">
                <a:solidFill>
                  <a:srgbClr val="0A0A0A"/>
                </a:solidFill>
                <a:latin typeface="Calibri" panose="020F0502020204030204" pitchFamily="34" charset="0"/>
                <a:ea typeface="宋体" panose="02010600030101010101" pitchFamily="2" charset="-122"/>
                <a:cs typeface="楷体" panose="02010609060101010101" pitchFamily="49" charset="-122"/>
              </a:rPr>
              <a:t>Y</a:t>
            </a:r>
            <a:r>
              <a:rPr lang="zh-CN" altLang="zh-CN" sz="2400" kern="100" dirty="0">
                <a:solidFill>
                  <a:srgbClr val="0A0A0A"/>
                </a:solidFill>
                <a:latin typeface="Calibri" panose="020F0502020204030204" pitchFamily="34" charset="0"/>
                <a:ea typeface="宋体" panose="02010600030101010101" pitchFamily="2" charset="-122"/>
                <a:cs typeface="楷体" panose="02010609060101010101" pitchFamily="49" charset="-122"/>
              </a:rPr>
              <a:t>的间接通径系数，任一自变量</a:t>
            </a:r>
            <a:r>
              <a:rPr lang="en-US" altLang="zh-CN" sz="2400" kern="100" dirty="0">
                <a:solidFill>
                  <a:srgbClr val="0A0A0A"/>
                </a:solidFill>
                <a:latin typeface="Calibri" panose="020F0502020204030204" pitchFamily="34" charset="0"/>
                <a:ea typeface="宋体" panose="02010600030101010101" pitchFamily="2" charset="-122"/>
                <a:cs typeface="楷体" panose="02010609060101010101" pitchFamily="49" charset="-122"/>
              </a:rPr>
              <a:t>xi</a:t>
            </a:r>
            <a:r>
              <a:rPr lang="zh-CN" altLang="zh-CN" sz="2400" kern="100" dirty="0">
                <a:solidFill>
                  <a:srgbClr val="0A0A0A"/>
                </a:solidFill>
                <a:latin typeface="Calibri" panose="020F0502020204030204" pitchFamily="34" charset="0"/>
                <a:ea typeface="宋体" panose="02010600030101010101" pitchFamily="2" charset="-122"/>
                <a:cs typeface="楷体" panose="02010609060101010101" pitchFamily="49" charset="-122"/>
              </a:rPr>
              <a:t>对</a:t>
            </a:r>
            <a:r>
              <a:rPr lang="en-US" altLang="zh-CN" sz="2400" kern="100" dirty="0">
                <a:solidFill>
                  <a:srgbClr val="0A0A0A"/>
                </a:solidFill>
                <a:latin typeface="Calibri" panose="020F0502020204030204" pitchFamily="34" charset="0"/>
                <a:ea typeface="宋体" panose="02010600030101010101" pitchFamily="2" charset="-122"/>
                <a:cs typeface="楷体" panose="02010609060101010101" pitchFamily="49" charset="-122"/>
              </a:rPr>
              <a:t>Y</a:t>
            </a:r>
            <a:r>
              <a:rPr lang="zh-CN" altLang="zh-CN" sz="2400" kern="100" dirty="0">
                <a:solidFill>
                  <a:srgbClr val="0A0A0A"/>
                </a:solidFill>
                <a:latin typeface="Calibri" panose="020F0502020204030204" pitchFamily="34" charset="0"/>
                <a:ea typeface="宋体" panose="02010600030101010101" pitchFamily="2" charset="-122"/>
                <a:cs typeface="楷体" panose="02010609060101010101" pitchFamily="49" charset="-122"/>
              </a:rPr>
              <a:t>的间接通径系数</a:t>
            </a:r>
            <a:r>
              <a:rPr lang="en-US" altLang="zh-CN" sz="2400" kern="100" dirty="0">
                <a:solidFill>
                  <a:srgbClr val="0A0A0A"/>
                </a:solidFill>
                <a:latin typeface="Calibri" panose="020F0502020204030204" pitchFamily="34" charset="0"/>
                <a:ea typeface="宋体" panose="02010600030101010101" pitchFamily="2" charset="-122"/>
                <a:cs typeface="楷体" panose="02010609060101010101" pitchFamily="49" charset="-122"/>
              </a:rPr>
              <a:t>=</a:t>
            </a:r>
            <a:r>
              <a:rPr lang="zh-CN" altLang="zh-CN" sz="2400" kern="100" dirty="0">
                <a:solidFill>
                  <a:srgbClr val="0A0A0A"/>
                </a:solidFill>
                <a:latin typeface="Calibri" panose="020F0502020204030204" pitchFamily="34" charset="0"/>
                <a:ea typeface="宋体" panose="02010600030101010101" pitchFamily="2" charset="-122"/>
                <a:cs typeface="楷体" panose="02010609060101010101" pitchFamily="49" charset="-122"/>
              </a:rPr>
              <a:t>相关系数</a:t>
            </a:r>
            <a:r>
              <a:rPr lang="en-US" altLang="zh-CN" sz="2400" kern="100" dirty="0">
                <a:solidFill>
                  <a:srgbClr val="0A0A0A"/>
                </a:solidFill>
                <a:latin typeface="Calibri" panose="020F0502020204030204" pitchFamily="34" charset="0"/>
                <a:ea typeface="宋体" panose="02010600030101010101" pitchFamily="2" charset="-122"/>
                <a:cs typeface="楷体" panose="02010609060101010101" pitchFamily="49" charset="-122"/>
              </a:rPr>
              <a:t>(</a:t>
            </a:r>
            <a:r>
              <a:rPr lang="en-US" altLang="zh-CN" sz="2400" kern="100" dirty="0" err="1">
                <a:solidFill>
                  <a:srgbClr val="0A0A0A"/>
                </a:solidFill>
                <a:latin typeface="Calibri" panose="020F0502020204030204" pitchFamily="34" charset="0"/>
                <a:ea typeface="宋体" panose="02010600030101010101" pitchFamily="2" charset="-122"/>
                <a:cs typeface="楷体" panose="02010609060101010101" pitchFamily="49" charset="-122"/>
              </a:rPr>
              <a:t>rij</a:t>
            </a:r>
            <a:r>
              <a:rPr lang="en-US" altLang="zh-CN" sz="2400" kern="100" dirty="0">
                <a:solidFill>
                  <a:srgbClr val="0A0A0A"/>
                </a:solidFill>
                <a:latin typeface="Calibri" panose="020F0502020204030204" pitchFamily="34" charset="0"/>
                <a:ea typeface="宋体" panose="02010600030101010101" pitchFamily="2" charset="-122"/>
                <a:cs typeface="楷体" panose="02010609060101010101" pitchFamily="49" charset="-122"/>
              </a:rPr>
              <a:t>)</a:t>
            </a:r>
            <a:r>
              <a:rPr lang="zh-CN" altLang="zh-CN" sz="2400" kern="100" dirty="0">
                <a:solidFill>
                  <a:srgbClr val="0A0A0A"/>
                </a:solidFill>
                <a:latin typeface="Calibri" panose="020F0502020204030204" pitchFamily="34" charset="0"/>
                <a:ea typeface="宋体" panose="02010600030101010101" pitchFamily="2" charset="-122"/>
                <a:cs typeface="楷体" panose="02010609060101010101" pitchFamily="49" charset="-122"/>
              </a:rPr>
              <a:t>×通径系数</a:t>
            </a:r>
            <a:r>
              <a:rPr lang="en-US" altLang="zh-CN" sz="2400" kern="100" dirty="0">
                <a:solidFill>
                  <a:srgbClr val="0A0A0A"/>
                </a:solidFill>
                <a:latin typeface="Calibri" panose="020F0502020204030204" pitchFamily="34" charset="0"/>
                <a:ea typeface="宋体" panose="02010600030101010101" pitchFamily="2" charset="-122"/>
                <a:cs typeface="楷体" panose="02010609060101010101" pitchFamily="49" charset="-122"/>
              </a:rPr>
              <a:t>(</a:t>
            </a:r>
            <a:r>
              <a:rPr lang="en-US" altLang="zh-CN" sz="2400" kern="100" dirty="0" err="1">
                <a:solidFill>
                  <a:srgbClr val="0A0A0A"/>
                </a:solidFill>
                <a:latin typeface="Calibri" panose="020F0502020204030204" pitchFamily="34" charset="0"/>
                <a:ea typeface="宋体" panose="02010600030101010101" pitchFamily="2" charset="-122"/>
                <a:cs typeface="楷体" panose="02010609060101010101" pitchFamily="49" charset="-122"/>
              </a:rPr>
              <a:t>Pij</a:t>
            </a:r>
            <a:r>
              <a:rPr lang="en-US" altLang="zh-CN" sz="2400" kern="100" dirty="0">
                <a:solidFill>
                  <a:srgbClr val="0A0A0A"/>
                </a:solidFill>
                <a:latin typeface="Calibri" panose="020F0502020204030204" pitchFamily="34" charset="0"/>
                <a:ea typeface="宋体" panose="02010600030101010101" pitchFamily="2" charset="-122"/>
                <a:cs typeface="楷体" panose="02010609060101010101" pitchFamily="49" charset="-122"/>
              </a:rPr>
              <a:t>)</a:t>
            </a:r>
            <a:r>
              <a:rPr lang="zh-CN" altLang="zh-CN" sz="2400" kern="100" dirty="0" smtClean="0">
                <a:solidFill>
                  <a:srgbClr val="0A0A0A"/>
                </a:solidFill>
                <a:latin typeface="Calibri" panose="020F0502020204030204" pitchFamily="34" charset="0"/>
                <a:ea typeface="宋体" panose="02010600030101010101" pitchFamily="2" charset="-122"/>
                <a:cs typeface="楷体" panose="02010609060101010101" pitchFamily="49" charset="-122"/>
              </a:rPr>
              <a:t>。</a:t>
            </a:r>
            <a:endParaRPr lang="en-US" altLang="zh-CN" sz="2400" kern="100" dirty="0" smtClean="0">
              <a:solidFill>
                <a:srgbClr val="0A0A0A"/>
              </a:solidFill>
              <a:latin typeface="Calibri" panose="020F0502020204030204" pitchFamily="34" charset="0"/>
              <a:ea typeface="宋体" panose="02010600030101010101" pitchFamily="2" charset="-122"/>
              <a:cs typeface="楷体" panose="02010609060101010101" pitchFamily="49" charset="-122"/>
            </a:endParaRPr>
          </a:p>
          <a:p>
            <a:pPr indent="304800" algn="just">
              <a:lnSpc>
                <a:spcPts val="3000"/>
              </a:lnSpc>
              <a:spcAft>
                <a:spcPts val="0"/>
              </a:spcAft>
            </a:pPr>
            <a:endParaRPr lang="en-US" altLang="zh-CN" sz="2400" kern="100" dirty="0" smtClean="0">
              <a:solidFill>
                <a:srgbClr val="0A0A0A"/>
              </a:solidFill>
              <a:latin typeface="Calibri" panose="020F0502020204030204" pitchFamily="34" charset="0"/>
              <a:ea typeface="宋体" panose="02010600030101010101" pitchFamily="2" charset="-122"/>
              <a:cs typeface="楷体" panose="02010609060101010101" pitchFamily="49" charset="-122"/>
            </a:endParaRPr>
          </a:p>
          <a:p>
            <a:pPr indent="304800" algn="just">
              <a:lnSpc>
                <a:spcPts val="3000"/>
              </a:lnSpc>
              <a:spcAft>
                <a:spcPts val="0"/>
              </a:spcAft>
            </a:pPr>
            <a:endParaRPr lang="en-US" altLang="zh-CN" sz="2400" kern="100" dirty="0">
              <a:solidFill>
                <a:srgbClr val="0A0A0A"/>
              </a:solidFill>
              <a:latin typeface="Calibri" panose="020F0502020204030204" pitchFamily="34" charset="0"/>
              <a:ea typeface="宋体" panose="02010600030101010101" pitchFamily="2" charset="-122"/>
              <a:cs typeface="楷体" panose="02010609060101010101" pitchFamily="49" charset="-122"/>
            </a:endParaRPr>
          </a:p>
        </p:txBody>
      </p:sp>
    </p:spTree>
    <p:extLst>
      <p:ext uri="{BB962C8B-B14F-4D97-AF65-F5344CB8AC3E}">
        <p14:creationId xmlns:p14="http://schemas.microsoft.com/office/powerpoint/2010/main" val="6734170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实例分析</a:t>
            </a:r>
            <a:endParaRPr lang="zh-CN" altLang="en-US" dirty="0"/>
          </a:p>
        </p:txBody>
      </p:sp>
      <p:graphicFrame>
        <p:nvGraphicFramePr>
          <p:cNvPr id="3" name="表格 2"/>
          <p:cNvGraphicFramePr>
            <a:graphicFrameLocks noGrp="1"/>
          </p:cNvGraphicFramePr>
          <p:nvPr>
            <p:extLst>
              <p:ext uri="{D42A27DB-BD31-4B8C-83A1-F6EECF244321}">
                <p14:modId xmlns:p14="http://schemas.microsoft.com/office/powerpoint/2010/main" val="1360551790"/>
              </p:ext>
            </p:extLst>
          </p:nvPr>
        </p:nvGraphicFramePr>
        <p:xfrm>
          <a:off x="836386" y="2505719"/>
          <a:ext cx="7576095" cy="1068754"/>
        </p:xfrm>
        <a:graphic>
          <a:graphicData uri="http://schemas.openxmlformats.org/drawingml/2006/table">
            <a:tbl>
              <a:tblPr firstRow="1" firstCol="1" bandRow="1"/>
              <a:tblGrid>
                <a:gridCol w="389691"/>
                <a:gridCol w="777551"/>
                <a:gridCol w="907448"/>
                <a:gridCol w="778466"/>
                <a:gridCol w="777551"/>
                <a:gridCol w="778466"/>
                <a:gridCol w="777551"/>
                <a:gridCol w="908364"/>
                <a:gridCol w="780296"/>
                <a:gridCol w="700711"/>
              </a:tblGrid>
              <a:tr h="534377">
                <a:tc>
                  <a:txBody>
                    <a:bodyPr/>
                    <a:lstStyle/>
                    <a:p>
                      <a:pPr algn="ctr"/>
                      <a:endParaRPr lang="zh-CN" sz="1800" kern="1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x1</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x2</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x3</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x4</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x5</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x6</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x7</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x8</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x9</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377">
                <a:tc>
                  <a:txBody>
                    <a:bodyPr/>
                    <a:lstStyle/>
                    <a:p>
                      <a:pPr algn="ctr">
                        <a:spcAft>
                          <a:spcPts val="0"/>
                        </a:spcAft>
                      </a:pPr>
                      <a:r>
                        <a:rPr lang="en-US" sz="16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y</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-0.025</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0.763</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-0.582</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-0.779</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-0.456</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0.436</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-0.7</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0.108</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0.344</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表格 3"/>
          <p:cNvGraphicFramePr>
            <a:graphicFrameLocks noGrp="1"/>
          </p:cNvGraphicFramePr>
          <p:nvPr>
            <p:extLst>
              <p:ext uri="{D42A27DB-BD31-4B8C-83A1-F6EECF244321}">
                <p14:modId xmlns:p14="http://schemas.microsoft.com/office/powerpoint/2010/main" val="1081857022"/>
              </p:ext>
            </p:extLst>
          </p:nvPr>
        </p:nvGraphicFramePr>
        <p:xfrm>
          <a:off x="812454" y="4700285"/>
          <a:ext cx="7516899" cy="1151875"/>
        </p:xfrm>
        <a:graphic>
          <a:graphicData uri="http://schemas.openxmlformats.org/drawingml/2006/table">
            <a:tbl>
              <a:tblPr firstRow="1" firstCol="1" bandRow="1"/>
              <a:tblGrid>
                <a:gridCol w="466003"/>
                <a:gridCol w="808383"/>
                <a:gridCol w="787280"/>
                <a:gridCol w="787280"/>
                <a:gridCol w="787280"/>
                <a:gridCol w="823227"/>
                <a:gridCol w="763913"/>
                <a:gridCol w="764810"/>
                <a:gridCol w="763913"/>
                <a:gridCol w="764810"/>
              </a:tblGrid>
              <a:tr h="468287">
                <a:tc>
                  <a:txBody>
                    <a:bodyPr/>
                    <a:lstStyle/>
                    <a:p>
                      <a:pPr algn="ctr">
                        <a:lnSpc>
                          <a:spcPct val="150000"/>
                        </a:lnSpc>
                      </a:pPr>
                      <a:endParaRPr lang="zh-CN" sz="1600" kern="1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0"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x1</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0"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x2</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0"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x3</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0"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x4</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0"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x5</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x6</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x7</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x8</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x9</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3588">
                <a:tc>
                  <a:txBody>
                    <a:bodyPr/>
                    <a:lstStyle/>
                    <a:p>
                      <a:pPr algn="ctr">
                        <a:lnSpc>
                          <a:spcPct val="150000"/>
                        </a:lnSpc>
                        <a:spcAft>
                          <a:spcPts val="0"/>
                        </a:spcAft>
                      </a:pPr>
                      <a:r>
                        <a:rPr lang="en-US" sz="14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y</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0.1523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0"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0.1388 </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0"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0.1278 </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0"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0.0395 </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0"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-0.0658 </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0"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0.5360 </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0"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-0.565 </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0"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-0.049</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0"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0.0701 </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矩形 4"/>
          <p:cNvSpPr/>
          <p:nvPr/>
        </p:nvSpPr>
        <p:spPr>
          <a:xfrm>
            <a:off x="754745" y="1340881"/>
            <a:ext cx="9652789" cy="964367"/>
          </a:xfrm>
          <a:prstGeom prst="rect">
            <a:avLst/>
          </a:prstGeom>
        </p:spPr>
        <p:txBody>
          <a:bodyPr wrap="square">
            <a:spAutoFit/>
          </a:bodyPr>
          <a:lstStyle/>
          <a:p>
            <a:pPr marL="342900" lvl="0" indent="-342900" algn="just">
              <a:lnSpc>
                <a:spcPts val="2000"/>
              </a:lnSpc>
              <a:spcAft>
                <a:spcPts val="0"/>
              </a:spcAft>
              <a:buFont typeface="+mj-lt"/>
              <a:buAutoNum type="arabicPeriod"/>
            </a:pPr>
            <a:r>
              <a:rPr lang="zh-CN" altLang="zh-CN" sz="2000" kern="100" dirty="0">
                <a:solidFill>
                  <a:schemeClr val="tx1">
                    <a:lumMod val="50000"/>
                  </a:schemeClr>
                </a:solidFill>
                <a:latin typeface="Times New Roman" panose="02020603050405020304" pitchFamily="18" charset="0"/>
                <a:ea typeface="宋体" panose="02010600030101010101" pitchFamily="2" charset="-122"/>
              </a:rPr>
              <a:t>运用</a:t>
            </a:r>
            <a:r>
              <a:rPr lang="en-US" altLang="zh-CN" sz="2000" kern="100" dirty="0">
                <a:solidFill>
                  <a:schemeClr val="tx1">
                    <a:lumMod val="50000"/>
                  </a:schemeClr>
                </a:solidFill>
                <a:latin typeface="Times New Roman" panose="02020603050405020304" pitchFamily="18" charset="0"/>
                <a:ea typeface="宋体" panose="02010600030101010101" pitchFamily="2" charset="-122"/>
              </a:rPr>
              <a:t>SPSS</a:t>
            </a:r>
            <a:r>
              <a:rPr lang="zh-CN" altLang="zh-CN" sz="2000" kern="100" dirty="0">
                <a:solidFill>
                  <a:schemeClr val="tx1">
                    <a:lumMod val="50000"/>
                  </a:schemeClr>
                </a:solidFill>
                <a:latin typeface="Times New Roman" panose="02020603050405020304" pitchFamily="18" charset="0"/>
                <a:ea typeface="宋体" panose="02010600030101010101" pitchFamily="2" charset="-122"/>
              </a:rPr>
              <a:t>软件做逐步回归得到通径系数。</a:t>
            </a:r>
            <a:endParaRPr lang="zh-CN" altLang="zh-CN" sz="1600" kern="100" dirty="0">
              <a:solidFill>
                <a:schemeClr val="tx1">
                  <a:lumMod val="50000"/>
                </a:schemeClr>
              </a:solidFill>
              <a:latin typeface="Times New Roman" panose="02020603050405020304" pitchFamily="18" charset="0"/>
              <a:ea typeface="宋体" panose="02010600030101010101" pitchFamily="2" charset="-122"/>
            </a:endParaRPr>
          </a:p>
          <a:p>
            <a:r>
              <a:rPr lang="zh-CN" altLang="zh-CN" sz="2000" dirty="0">
                <a:solidFill>
                  <a:schemeClr val="tx1">
                    <a:lumMod val="50000"/>
                  </a:schemeClr>
                </a:solidFill>
                <a:ea typeface="宋体" panose="02010600030101010101" pitchFamily="2" charset="-122"/>
                <a:cs typeface="Times New Roman" panose="02020603050405020304" pitchFamily="18" charset="0"/>
              </a:rPr>
              <a:t>运用</a:t>
            </a:r>
            <a:r>
              <a:rPr lang="en-US" altLang="zh-CN" sz="2000" dirty="0">
                <a:solidFill>
                  <a:schemeClr val="tx1">
                    <a:lumMod val="50000"/>
                  </a:schemeClr>
                </a:solidFill>
                <a:ea typeface="宋体" panose="02010600030101010101" pitchFamily="2" charset="-122"/>
                <a:cs typeface="Times New Roman" panose="02020603050405020304" pitchFamily="18" charset="0"/>
              </a:rPr>
              <a:t>SPSS</a:t>
            </a:r>
            <a:r>
              <a:rPr lang="zh-CN" altLang="zh-CN" sz="2000" dirty="0">
                <a:solidFill>
                  <a:schemeClr val="tx1">
                    <a:lumMod val="50000"/>
                  </a:schemeClr>
                </a:solidFill>
                <a:ea typeface="宋体" panose="02010600030101010101" pitchFamily="2" charset="-122"/>
                <a:cs typeface="Times New Roman" panose="02020603050405020304" pitchFamily="18" charset="0"/>
              </a:rPr>
              <a:t>软件只需要</a:t>
            </a:r>
            <a:r>
              <a:rPr lang="en-US" altLang="zh-CN" sz="2000" dirty="0">
                <a:solidFill>
                  <a:schemeClr val="tx1">
                    <a:lumMod val="50000"/>
                  </a:schemeClr>
                </a:solidFill>
                <a:ea typeface="宋体" panose="02010600030101010101" pitchFamily="2" charset="-122"/>
                <a:cs typeface="Times New Roman" panose="02020603050405020304" pitchFamily="18" charset="0"/>
              </a:rPr>
              <a:t>“Analyze—Regression—Linear”</a:t>
            </a:r>
            <a:r>
              <a:rPr lang="zh-CN" altLang="zh-CN" sz="2000" dirty="0">
                <a:solidFill>
                  <a:schemeClr val="tx1">
                    <a:lumMod val="50000"/>
                  </a:schemeClr>
                </a:solidFill>
                <a:ea typeface="宋体" panose="02010600030101010101" pitchFamily="2" charset="-122"/>
                <a:cs typeface="Times New Roman" panose="02020603050405020304" pitchFamily="18" charset="0"/>
              </a:rPr>
              <a:t>这一个程序就可以获得通径系数。我们现在以数据表</a:t>
            </a:r>
            <a:r>
              <a:rPr lang="en-US" altLang="zh-CN" sz="2000" dirty="0">
                <a:solidFill>
                  <a:schemeClr val="tx1">
                    <a:lumMod val="50000"/>
                  </a:schemeClr>
                </a:solidFill>
                <a:ea typeface="宋体" panose="02010600030101010101" pitchFamily="2" charset="-122"/>
                <a:cs typeface="Times New Roman" panose="02020603050405020304" pitchFamily="18" charset="0"/>
              </a:rPr>
              <a:t>1</a:t>
            </a:r>
            <a:r>
              <a:rPr lang="zh-CN" altLang="zh-CN" sz="2000" dirty="0">
                <a:solidFill>
                  <a:schemeClr val="tx1">
                    <a:lumMod val="50000"/>
                  </a:schemeClr>
                </a:solidFill>
                <a:ea typeface="宋体" panose="02010600030101010101" pitchFamily="2" charset="-122"/>
                <a:cs typeface="Times New Roman" panose="02020603050405020304" pitchFamily="18" charset="0"/>
              </a:rPr>
              <a:t>中药量效关系为例，建立线性回归方程并计算通径系数</a:t>
            </a:r>
            <a:endParaRPr lang="zh-CN" altLang="en-US" sz="3200" dirty="0">
              <a:solidFill>
                <a:schemeClr val="tx1">
                  <a:lumMod val="50000"/>
                </a:schemeClr>
              </a:solidFill>
            </a:endParaRPr>
          </a:p>
        </p:txBody>
      </p:sp>
      <p:sp>
        <p:nvSpPr>
          <p:cNvPr id="6" name="矩形 5"/>
          <p:cNvSpPr/>
          <p:nvPr/>
        </p:nvSpPr>
        <p:spPr>
          <a:xfrm>
            <a:off x="812453" y="3919612"/>
            <a:ext cx="6038293" cy="348813"/>
          </a:xfrm>
          <a:prstGeom prst="rect">
            <a:avLst/>
          </a:prstGeom>
        </p:spPr>
        <p:txBody>
          <a:bodyPr wrap="square">
            <a:spAutoFit/>
          </a:bodyPr>
          <a:lstStyle/>
          <a:p>
            <a:pPr lvl="0" algn="just">
              <a:lnSpc>
                <a:spcPts val="2000"/>
              </a:lnSpc>
              <a:spcAft>
                <a:spcPts val="0"/>
              </a:spcAft>
            </a:pPr>
            <a:r>
              <a:rPr lang="en-US" altLang="zh-CN" sz="2000" kern="100" dirty="0" smtClean="0">
                <a:solidFill>
                  <a:schemeClr val="tx1">
                    <a:lumMod val="50000"/>
                  </a:schemeClr>
                </a:solidFill>
                <a:latin typeface="Times New Roman" panose="02020603050405020304" pitchFamily="18" charset="0"/>
                <a:ea typeface="宋体" panose="02010600030101010101" pitchFamily="2" charset="-122"/>
              </a:rPr>
              <a:t>2.   </a:t>
            </a:r>
            <a:r>
              <a:rPr lang="zh-CN" altLang="zh-CN" sz="2000" kern="100" dirty="0" smtClean="0">
                <a:solidFill>
                  <a:schemeClr val="tx1">
                    <a:lumMod val="50000"/>
                  </a:schemeClr>
                </a:solidFill>
                <a:latin typeface="Times New Roman" panose="02020603050405020304" pitchFamily="18" charset="0"/>
                <a:ea typeface="宋体" panose="02010600030101010101" pitchFamily="2" charset="-122"/>
              </a:rPr>
              <a:t>用</a:t>
            </a:r>
            <a:r>
              <a:rPr lang="en-US" altLang="zh-CN" sz="2000" kern="100" dirty="0" err="1">
                <a:solidFill>
                  <a:schemeClr val="tx1">
                    <a:lumMod val="50000"/>
                  </a:schemeClr>
                </a:solidFill>
                <a:latin typeface="Times New Roman" panose="02020603050405020304" pitchFamily="18" charset="0"/>
                <a:ea typeface="宋体" panose="02010600030101010101" pitchFamily="2" charset="-122"/>
              </a:rPr>
              <a:t>matlab</a:t>
            </a:r>
            <a:r>
              <a:rPr lang="zh-CN" altLang="zh-CN" sz="2000" kern="100" dirty="0">
                <a:solidFill>
                  <a:schemeClr val="tx1">
                    <a:lumMod val="50000"/>
                  </a:schemeClr>
                </a:solidFill>
                <a:latin typeface="Times New Roman" panose="02020603050405020304" pitchFamily="18" charset="0"/>
                <a:ea typeface="宋体" panose="02010600030101010101" pitchFamily="2" charset="-122"/>
              </a:rPr>
              <a:t>通过偏最小二乘回归计算得到通径系数</a:t>
            </a:r>
            <a:endParaRPr lang="zh-CN" altLang="zh-CN" sz="2000" kern="100" dirty="0">
              <a:solidFill>
                <a:schemeClr val="tx1">
                  <a:lumMod val="50000"/>
                </a:schemeClr>
              </a:solidFill>
              <a:effectLst/>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25862519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测定</a:t>
            </a:r>
            <a:r>
              <a:rPr lang="zh-CN" altLang="en-US" dirty="0" smtClean="0"/>
              <a:t>系数</a:t>
            </a:r>
            <a:endParaRPr lang="zh-CN" altLang="en-US" dirty="0"/>
          </a:p>
        </p:txBody>
      </p:sp>
      <p:pic>
        <p:nvPicPr>
          <p:cNvPr id="3" name="图片 2"/>
          <p:cNvPicPr>
            <a:picLocks noChangeAspect="1"/>
          </p:cNvPicPr>
          <p:nvPr/>
        </p:nvPicPr>
        <p:blipFill>
          <a:blip r:embed="rId2"/>
          <a:stretch>
            <a:fillRect/>
          </a:stretch>
        </p:blipFill>
        <p:spPr>
          <a:xfrm>
            <a:off x="754746" y="1338705"/>
            <a:ext cx="7547210" cy="4712959"/>
          </a:xfrm>
          <a:prstGeom prst="rect">
            <a:avLst/>
          </a:prstGeom>
        </p:spPr>
      </p:pic>
    </p:spTree>
    <p:extLst>
      <p:ext uri="{BB962C8B-B14F-4D97-AF65-F5344CB8AC3E}">
        <p14:creationId xmlns:p14="http://schemas.microsoft.com/office/powerpoint/2010/main" val="5542361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823620782"/>
              </p:ext>
            </p:extLst>
          </p:nvPr>
        </p:nvGraphicFramePr>
        <p:xfrm>
          <a:off x="693786" y="1811686"/>
          <a:ext cx="5197167" cy="1257692"/>
        </p:xfrm>
        <a:graphic>
          <a:graphicData uri="http://schemas.openxmlformats.org/drawingml/2006/table">
            <a:tbl>
              <a:tblPr firstRow="1" firstCol="1" bandRow="1"/>
              <a:tblGrid>
                <a:gridCol w="1732389"/>
                <a:gridCol w="1732389"/>
                <a:gridCol w="1732389"/>
              </a:tblGrid>
              <a:tr h="314423">
                <a:tc>
                  <a:txBody>
                    <a:bodyPr/>
                    <a:lstStyle/>
                    <a:p>
                      <a:pPr algn="just">
                        <a:spcAft>
                          <a:spcPts val="0"/>
                        </a:spcAft>
                      </a:pPr>
                      <a:r>
                        <a:rPr lang="en-US" sz="1800" kern="100" dirty="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800" kern="100" dirty="0">
                          <a:effectLst/>
                          <a:latin typeface="Times New Roman" panose="02020603050405020304" pitchFamily="18" charset="0"/>
                          <a:ea typeface="宋体" panose="02010600030101010101" pitchFamily="2" charset="-122"/>
                          <a:cs typeface="Times New Roman" panose="02020603050405020304" pitchFamily="18" charset="0"/>
                        </a:rPr>
                        <a:t>删除变量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100" dirty="0">
                          <a:effectLst/>
                          <a:latin typeface="Times New Roman" panose="02020603050405020304" pitchFamily="18" charset="0"/>
                          <a:ea typeface="宋体" panose="02010600030101010101" pitchFamily="2" charset="-122"/>
                          <a:cs typeface="Times New Roman" panose="02020603050405020304" pitchFamily="18" charset="0"/>
                        </a:rPr>
                        <a:t>R^2</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423">
                <a:tc>
                  <a:txBody>
                    <a:bodyPr/>
                    <a:lstStyle/>
                    <a:p>
                      <a:pPr algn="just">
                        <a:spcAft>
                          <a:spcPts val="0"/>
                        </a:spcAft>
                      </a:pPr>
                      <a:r>
                        <a:rPr lang="zh-CN" sz="1800" kern="100">
                          <a:effectLst/>
                          <a:latin typeface="Times New Roman" panose="02020603050405020304" pitchFamily="18" charset="0"/>
                          <a:ea typeface="宋体" panose="02010600030101010101" pitchFamily="2" charset="-122"/>
                          <a:cs typeface="Times New Roman" panose="02020603050405020304" pitchFamily="18" charset="0"/>
                        </a:rPr>
                        <a:t>原数据</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100">
                          <a:effectLst/>
                          <a:latin typeface="Times New Roman" panose="02020603050405020304" pitchFamily="18" charset="0"/>
                          <a:ea typeface="宋体" panose="02010600030101010101" pitchFamily="2" charset="-122"/>
                          <a:cs typeface="Times New Roman" panose="02020603050405020304" pitchFamily="18" charset="0"/>
                        </a:rPr>
                        <a:t>0</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100" dirty="0">
                          <a:effectLst/>
                          <a:latin typeface="Times New Roman" panose="02020603050405020304" pitchFamily="18" charset="0"/>
                          <a:ea typeface="宋体" panose="02010600030101010101" pitchFamily="2" charset="-122"/>
                          <a:cs typeface="Times New Roman" panose="02020603050405020304" pitchFamily="18" charset="0"/>
                        </a:rPr>
                        <a:t>0.927</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423">
                <a:tc>
                  <a:txBody>
                    <a:bodyPr/>
                    <a:lstStyle/>
                    <a:p>
                      <a:pPr algn="just">
                        <a:spcAft>
                          <a:spcPts val="0"/>
                        </a:spcAft>
                      </a:pPr>
                      <a:r>
                        <a:rPr lang="zh-CN" sz="1800" kern="100">
                          <a:effectLst/>
                          <a:latin typeface="Times New Roman" panose="02020603050405020304" pitchFamily="18" charset="0"/>
                          <a:ea typeface="宋体" panose="02010600030101010101" pitchFamily="2" charset="-122"/>
                          <a:cs typeface="Times New Roman" panose="02020603050405020304" pitchFamily="18" charset="0"/>
                        </a:rPr>
                        <a:t>方法一</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100" dirty="0">
                          <a:effectLst/>
                          <a:latin typeface="Times New Roman" panose="02020603050405020304" pitchFamily="18" charset="0"/>
                          <a:ea typeface="宋体" panose="02010600030101010101" pitchFamily="2" charset="-122"/>
                          <a:cs typeface="Times New Roman" panose="02020603050405020304" pitchFamily="18" charset="0"/>
                        </a:rPr>
                        <a:t>X1</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100" dirty="0">
                          <a:effectLst/>
                          <a:latin typeface="Times New Roman" panose="02020603050405020304" pitchFamily="18" charset="0"/>
                          <a:ea typeface="宋体" panose="02010600030101010101" pitchFamily="2" charset="-122"/>
                          <a:cs typeface="Times New Roman" panose="02020603050405020304" pitchFamily="18" charset="0"/>
                        </a:rPr>
                        <a:t>0.9211</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423">
                <a:tc>
                  <a:txBody>
                    <a:bodyPr/>
                    <a:lstStyle/>
                    <a:p>
                      <a:pPr algn="just">
                        <a:spcAft>
                          <a:spcPts val="0"/>
                        </a:spcAft>
                      </a:pPr>
                      <a:r>
                        <a:rPr lang="zh-CN" sz="1800" kern="100">
                          <a:effectLst/>
                          <a:latin typeface="Times New Roman" panose="02020603050405020304" pitchFamily="18" charset="0"/>
                          <a:ea typeface="宋体" panose="02010600030101010101" pitchFamily="2" charset="-122"/>
                          <a:cs typeface="Times New Roman" panose="02020603050405020304" pitchFamily="18" charset="0"/>
                        </a:rPr>
                        <a:t>方法二</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100">
                          <a:effectLst/>
                          <a:latin typeface="Times New Roman" panose="02020603050405020304" pitchFamily="18" charset="0"/>
                          <a:ea typeface="宋体" panose="02010600030101010101" pitchFamily="2" charset="-122"/>
                          <a:cs typeface="Times New Roman" panose="02020603050405020304" pitchFamily="18" charset="0"/>
                        </a:rPr>
                        <a:t>X4</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100" dirty="0">
                          <a:effectLst/>
                          <a:latin typeface="Times New Roman" panose="02020603050405020304" pitchFamily="18" charset="0"/>
                          <a:ea typeface="宋体" panose="02010600030101010101" pitchFamily="2" charset="-122"/>
                          <a:cs typeface="Times New Roman" panose="02020603050405020304" pitchFamily="18" charset="0"/>
                        </a:rPr>
                        <a:t>0.9337</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矩形 3"/>
          <p:cNvSpPr/>
          <p:nvPr/>
        </p:nvSpPr>
        <p:spPr>
          <a:xfrm>
            <a:off x="754746" y="630179"/>
            <a:ext cx="4801314" cy="461665"/>
          </a:xfrm>
          <a:prstGeom prst="rect">
            <a:avLst/>
          </a:prstGeom>
        </p:spPr>
        <p:txBody>
          <a:bodyPr wrap="none">
            <a:spAutoFit/>
          </a:bodyPr>
          <a:lstStyle/>
          <a:p>
            <a:r>
              <a:rPr lang="zh-CN" altLang="zh-CN" sz="2400" dirty="0">
                <a:solidFill>
                  <a:schemeClr val="tx1">
                    <a:lumMod val="50000"/>
                  </a:schemeClr>
                </a:solidFill>
                <a:ea typeface="宋体" panose="02010600030101010101" pitchFamily="2" charset="-122"/>
                <a:cs typeface="Times New Roman" panose="02020603050405020304" pitchFamily="18" charset="0"/>
              </a:rPr>
              <a:t>通过两种方法的到的结果如下表：</a:t>
            </a:r>
            <a:endParaRPr lang="zh-CN" altLang="en-US" sz="2400" dirty="0">
              <a:solidFill>
                <a:schemeClr val="tx1">
                  <a:lumMod val="50000"/>
                </a:schemeClr>
              </a:solidFill>
            </a:endParaRPr>
          </a:p>
        </p:txBody>
      </p:sp>
      <p:sp>
        <p:nvSpPr>
          <p:cNvPr id="5" name="矩形 4"/>
          <p:cNvSpPr/>
          <p:nvPr/>
        </p:nvSpPr>
        <p:spPr>
          <a:xfrm>
            <a:off x="432529" y="3873174"/>
            <a:ext cx="8921269" cy="1592039"/>
          </a:xfrm>
          <a:prstGeom prst="rect">
            <a:avLst/>
          </a:prstGeom>
        </p:spPr>
        <p:txBody>
          <a:bodyPr wrap="square">
            <a:spAutoFit/>
          </a:bodyPr>
          <a:lstStyle/>
          <a:p>
            <a:pPr algn="just">
              <a:lnSpc>
                <a:spcPts val="3000"/>
              </a:lnSpc>
              <a:spcAft>
                <a:spcPts val="0"/>
              </a:spcAft>
            </a:pPr>
            <a:r>
              <a:rPr lang="zh-CN" altLang="zh-CN" sz="2000" kern="100" dirty="0">
                <a:solidFill>
                  <a:schemeClr val="tx1">
                    <a:lumMod val="50000"/>
                  </a:schemeClr>
                </a:solidFill>
                <a:latin typeface="Times New Roman" panose="02020603050405020304" pitchFamily="18" charset="0"/>
                <a:ea typeface="宋体" panose="02010600030101010101" pitchFamily="2" charset="-122"/>
              </a:rPr>
              <a:t>结论，方法一利用</a:t>
            </a:r>
            <a:r>
              <a:rPr lang="en-US" altLang="zh-CN" sz="2000" kern="100" dirty="0">
                <a:solidFill>
                  <a:schemeClr val="tx1">
                    <a:lumMod val="50000"/>
                  </a:schemeClr>
                </a:solidFill>
                <a:latin typeface="Times New Roman" panose="02020603050405020304" pitchFamily="18" charset="0"/>
                <a:ea typeface="宋体" panose="02010600030101010101" pitchFamily="2" charset="-122"/>
              </a:rPr>
              <a:t>SPSS</a:t>
            </a:r>
            <a:r>
              <a:rPr lang="zh-CN" altLang="zh-CN" sz="2000" kern="100" dirty="0">
                <a:solidFill>
                  <a:schemeClr val="tx1">
                    <a:lumMod val="50000"/>
                  </a:schemeClr>
                </a:solidFill>
                <a:latin typeface="Times New Roman" panose="02020603050405020304" pitchFamily="18" charset="0"/>
                <a:ea typeface="宋体" panose="02010600030101010101" pitchFamily="2" charset="-122"/>
              </a:rPr>
              <a:t>的逐步回归得到直接通径系数后删除变量提高方程的拟合效果没有作用，反而使得</a:t>
            </a:r>
            <a:r>
              <a:rPr lang="en-US" altLang="zh-CN" sz="2000" kern="100" dirty="0">
                <a:solidFill>
                  <a:schemeClr val="tx1">
                    <a:lumMod val="50000"/>
                  </a:schemeClr>
                </a:solidFill>
                <a:latin typeface="Times New Roman" panose="02020603050405020304" pitchFamily="18" charset="0"/>
                <a:ea typeface="宋体" panose="02010600030101010101" pitchFamily="2" charset="-122"/>
              </a:rPr>
              <a:t>R^2</a:t>
            </a:r>
            <a:r>
              <a:rPr lang="zh-CN" altLang="zh-CN" sz="2000" kern="100" dirty="0">
                <a:solidFill>
                  <a:schemeClr val="tx1">
                    <a:lumMod val="50000"/>
                  </a:schemeClr>
                </a:solidFill>
                <a:latin typeface="Times New Roman" panose="02020603050405020304" pitchFamily="18" charset="0"/>
                <a:ea typeface="宋体" panose="02010600030101010101" pitchFamily="2" charset="-122"/>
              </a:rPr>
              <a:t>值下降了，方法二基于</a:t>
            </a:r>
            <a:r>
              <a:rPr lang="en-US" altLang="zh-CN" sz="2000" kern="100" dirty="0">
                <a:solidFill>
                  <a:schemeClr val="tx1">
                    <a:lumMod val="50000"/>
                  </a:schemeClr>
                </a:solidFill>
                <a:latin typeface="Times New Roman" panose="02020603050405020304" pitchFamily="18" charset="0"/>
                <a:ea typeface="宋体" panose="02010600030101010101" pitchFamily="2" charset="-122"/>
              </a:rPr>
              <a:t>MATLAB</a:t>
            </a:r>
            <a:r>
              <a:rPr lang="zh-CN" altLang="zh-CN" sz="2000" kern="100" dirty="0">
                <a:solidFill>
                  <a:schemeClr val="tx1">
                    <a:lumMod val="50000"/>
                  </a:schemeClr>
                </a:solidFill>
                <a:latin typeface="Times New Roman" panose="02020603050405020304" pitchFamily="18" charset="0"/>
                <a:ea typeface="宋体" panose="02010600030101010101" pitchFamily="2" charset="-122"/>
              </a:rPr>
              <a:t>的偏最小二乘回归得到直接通径系数后删除变量对方程的拟合效果具有提高的作用，这个实验说明了筛选变量对方程的拟合效果是具有重要意义的。</a:t>
            </a:r>
            <a:endParaRPr lang="zh-CN" altLang="zh-CN" sz="1600" kern="100" dirty="0">
              <a:solidFill>
                <a:schemeClr val="tx1">
                  <a:lumMod val="50000"/>
                </a:schemeClr>
              </a:solidFill>
              <a:effectLst/>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21490968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4272424" y="2967335"/>
            <a:ext cx="3647153" cy="923330"/>
          </a:xfrm>
          <a:prstGeom prst="rect">
            <a:avLst/>
          </a:prstGeom>
          <a:noFill/>
        </p:spPr>
        <p:txBody>
          <a:bodyPr wrap="none" lIns="91440" tIns="45720" rIns="91440" bIns="45720">
            <a:spAutoFit/>
          </a:bodyPr>
          <a:lstStyle/>
          <a:p>
            <a:pPr algn="ctr"/>
            <a:r>
              <a:rPr lang="zh-CN" altLang="en-US"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谢谢观看！</a:t>
            </a:r>
            <a:endParaRPr lang="zh-CN" alt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842890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pPr algn="ctr"/>
            <a:r>
              <a:rPr lang="zh-CN" altLang="en-US" sz="4400" dirty="0" smtClean="0"/>
              <a:t>目录</a:t>
            </a:r>
            <a:endParaRPr lang="zh-CN" altLang="en-US" sz="4400" dirty="0"/>
          </a:p>
        </p:txBody>
      </p:sp>
      <p:sp>
        <p:nvSpPr>
          <p:cNvPr id="6" name="内容占位符 5"/>
          <p:cNvSpPr>
            <a:spLocks noGrp="1"/>
          </p:cNvSpPr>
          <p:nvPr>
            <p:ph idx="1"/>
          </p:nvPr>
        </p:nvSpPr>
        <p:spPr>
          <a:xfrm>
            <a:off x="755832" y="1480907"/>
            <a:ext cx="6804297" cy="4738919"/>
          </a:xfrm>
        </p:spPr>
        <p:txBody>
          <a:bodyPr>
            <a:normAutofit/>
          </a:bodyPr>
          <a:lstStyle/>
          <a:p>
            <a:r>
              <a:rPr lang="zh-CN" altLang="en-US" dirty="0" smtClean="0"/>
              <a:t>使用的开发工具</a:t>
            </a:r>
            <a:endParaRPr lang="en-US" altLang="zh-CN" dirty="0" smtClean="0"/>
          </a:p>
          <a:p>
            <a:r>
              <a:rPr lang="zh-CN" altLang="en-US" dirty="0"/>
              <a:t>偏</a:t>
            </a:r>
            <a:r>
              <a:rPr lang="zh-CN" altLang="en-US" dirty="0" smtClean="0"/>
              <a:t>最小二乘的设计思想</a:t>
            </a:r>
            <a:endParaRPr lang="en-US" altLang="zh-CN" dirty="0" smtClean="0"/>
          </a:p>
          <a:p>
            <a:r>
              <a:rPr lang="zh-CN" altLang="en-US" dirty="0" smtClean="0"/>
              <a:t>基于</a:t>
            </a:r>
            <a:r>
              <a:rPr lang="en-US" altLang="zh-CN" dirty="0" smtClean="0"/>
              <a:t>R</a:t>
            </a:r>
            <a:r>
              <a:rPr lang="zh-CN" altLang="en-US" dirty="0" smtClean="0"/>
              <a:t>语言、</a:t>
            </a:r>
            <a:r>
              <a:rPr lang="en-US" altLang="zh-CN" dirty="0" smtClean="0"/>
              <a:t>MATLAB</a:t>
            </a:r>
            <a:r>
              <a:rPr lang="zh-CN" altLang="en-US" dirty="0" smtClean="0"/>
              <a:t>的偏最小二乘的实现</a:t>
            </a:r>
            <a:endParaRPr lang="en-US" altLang="zh-CN" dirty="0" smtClean="0"/>
          </a:p>
          <a:p>
            <a:r>
              <a:rPr lang="zh-CN" altLang="en-US" dirty="0" smtClean="0"/>
              <a:t>通径分析</a:t>
            </a:r>
            <a:endParaRPr lang="en-US" altLang="zh-CN" dirty="0" smtClean="0"/>
          </a:p>
          <a:p>
            <a:r>
              <a:rPr lang="zh-CN" altLang="en-US" dirty="0" smtClean="0"/>
              <a:t>测定系数</a:t>
            </a:r>
            <a:endParaRPr lang="en-US" altLang="zh-CN" dirty="0" smtClean="0"/>
          </a:p>
          <a:p>
            <a:r>
              <a:rPr lang="zh-CN" altLang="en-US" dirty="0" smtClean="0"/>
              <a:t>实验分析</a:t>
            </a:r>
            <a:endParaRPr lang="en-US" altLang="zh-CN" dirty="0"/>
          </a:p>
          <a:p>
            <a:endParaRPr lang="zh-CN" altLang="en-US" dirty="0"/>
          </a:p>
        </p:txBody>
      </p:sp>
    </p:spTree>
    <p:extLst>
      <p:ext uri="{BB962C8B-B14F-4D97-AF65-F5344CB8AC3E}">
        <p14:creationId xmlns:p14="http://schemas.microsoft.com/office/powerpoint/2010/main" val="3134070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使用的开发工具</a:t>
            </a:r>
            <a:endParaRPr lang="zh-CN" altLang="en-US" dirty="0"/>
          </a:p>
        </p:txBody>
      </p:sp>
      <p:sp>
        <p:nvSpPr>
          <p:cNvPr id="3" name="内容占位符 2"/>
          <p:cNvSpPr>
            <a:spLocks noGrp="1"/>
          </p:cNvSpPr>
          <p:nvPr>
            <p:ph idx="1"/>
          </p:nvPr>
        </p:nvSpPr>
        <p:spPr/>
        <p:txBody>
          <a:bodyPr/>
          <a:lstStyle/>
          <a:p>
            <a:r>
              <a:rPr lang="en-US" altLang="zh-CN" sz="2800" dirty="0" smtClean="0"/>
              <a:t>R </a:t>
            </a:r>
            <a:r>
              <a:rPr lang="zh-CN" altLang="en-US" sz="2800" dirty="0" smtClean="0"/>
              <a:t>语言</a:t>
            </a:r>
            <a:r>
              <a:rPr lang="en-US" altLang="zh-CN" sz="2800" dirty="0" smtClean="0"/>
              <a:t>(</a:t>
            </a:r>
            <a:r>
              <a:rPr lang="en-US" altLang="zh-CN" sz="2800" dirty="0"/>
              <a:t>R</a:t>
            </a:r>
            <a:r>
              <a:rPr lang="zh-CN" altLang="en-US" sz="2800" dirty="0"/>
              <a:t>是用于</a:t>
            </a:r>
            <a:r>
              <a:rPr lang="zh-CN" altLang="en-US" sz="2800" dirty="0">
                <a:hlinkClick r:id="rId2"/>
              </a:rPr>
              <a:t>统计分析</a:t>
            </a:r>
            <a:r>
              <a:rPr lang="zh-CN" altLang="en-US" sz="2800" dirty="0"/>
              <a:t>、绘图的</a:t>
            </a:r>
            <a:r>
              <a:rPr lang="zh-CN" altLang="en-US" sz="2800" dirty="0">
                <a:hlinkClick r:id="rId3"/>
              </a:rPr>
              <a:t>语言</a:t>
            </a:r>
            <a:r>
              <a:rPr lang="zh-CN" altLang="en-US" sz="2800" dirty="0"/>
              <a:t>和操作环境</a:t>
            </a:r>
            <a:r>
              <a:rPr lang="zh-CN" altLang="en-US" sz="2800" dirty="0" smtClean="0"/>
              <a:t>。它</a:t>
            </a:r>
            <a:r>
              <a:rPr lang="zh-CN" altLang="en-US" sz="2800" dirty="0"/>
              <a:t>是一个用于统计计算和统计制图的优秀工具。</a:t>
            </a:r>
            <a:r>
              <a:rPr lang="en-US" altLang="zh-CN" sz="2800" dirty="0" smtClean="0"/>
              <a:t>)</a:t>
            </a:r>
          </a:p>
          <a:p>
            <a:endParaRPr lang="en-US" altLang="zh-CN" dirty="0" smtClean="0"/>
          </a:p>
          <a:p>
            <a:r>
              <a:rPr lang="en-US" altLang="zh-CN" dirty="0" smtClean="0"/>
              <a:t>MATLAB(</a:t>
            </a:r>
            <a:r>
              <a:rPr lang="zh-CN" altLang="zh-CN" dirty="0"/>
              <a:t>它是一种以矩阵运算为基础的交互式程序语言。它作为一种编程语言和可视化工具</a:t>
            </a:r>
            <a:r>
              <a:rPr lang="en-US" altLang="zh-CN" dirty="0"/>
              <a:t>,</a:t>
            </a:r>
            <a:r>
              <a:rPr lang="zh-CN" altLang="zh-CN" dirty="0"/>
              <a:t>可解决工程、科学计算和数学学科中许多问题。</a:t>
            </a:r>
            <a:r>
              <a:rPr lang="en-US" altLang="zh-CN" dirty="0" smtClean="0"/>
              <a:t>)</a:t>
            </a:r>
          </a:p>
          <a:p>
            <a:pPr marL="0" indent="0">
              <a:buNone/>
            </a:pPr>
            <a:endParaRPr lang="zh-CN" altLang="en-US" dirty="0"/>
          </a:p>
        </p:txBody>
      </p:sp>
    </p:spTree>
    <p:extLst>
      <p:ext uri="{BB962C8B-B14F-4D97-AF65-F5344CB8AC3E}">
        <p14:creationId xmlns:p14="http://schemas.microsoft.com/office/powerpoint/2010/main" val="538911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515389" y="148640"/>
            <a:ext cx="10681423" cy="1051687"/>
          </a:xfrm>
        </p:spPr>
        <p:txBody>
          <a:bodyPr/>
          <a:lstStyle/>
          <a:p>
            <a:r>
              <a:rPr lang="zh-CN" altLang="en-US" dirty="0"/>
              <a:t>偏最小二乘回归</a:t>
            </a:r>
            <a:r>
              <a:rPr lang="zh-CN" altLang="en-US" dirty="0" smtClean="0"/>
              <a:t>法</a:t>
            </a:r>
            <a:r>
              <a:rPr lang="en-US" altLang="zh-CN" dirty="0"/>
              <a:t/>
            </a:r>
            <a:br>
              <a:rPr lang="en-US" altLang="zh-CN" dirty="0"/>
            </a:br>
            <a:endParaRPr lang="zh-CN" altLang="en-US" dirty="0"/>
          </a:p>
        </p:txBody>
      </p:sp>
      <p:sp>
        <p:nvSpPr>
          <p:cNvPr id="7" name="文本框 6"/>
          <p:cNvSpPr txBox="1"/>
          <p:nvPr/>
        </p:nvSpPr>
        <p:spPr>
          <a:xfrm>
            <a:off x="515389" y="1464416"/>
            <a:ext cx="2693324" cy="646331"/>
          </a:xfrm>
          <a:prstGeom prst="rect">
            <a:avLst/>
          </a:prstGeom>
          <a:noFill/>
        </p:spPr>
        <p:txBody>
          <a:bodyPr wrap="square" rtlCol="0">
            <a:spAutoFit/>
          </a:bodyPr>
          <a:lstStyle/>
          <a:p>
            <a:r>
              <a:rPr lang="zh-CN" altLang="en-US" sz="3600" dirty="0" smtClean="0">
                <a:solidFill>
                  <a:schemeClr val="tx1">
                    <a:lumMod val="50000"/>
                  </a:schemeClr>
                </a:solidFill>
                <a:latin typeface="微软雅黑" panose="020B0503020204020204" pitchFamily="34" charset="-122"/>
                <a:ea typeface="微软雅黑" panose="020B0503020204020204" pitchFamily="34" charset="-122"/>
              </a:rPr>
              <a:t>最小二乘</a:t>
            </a:r>
            <a:endParaRPr lang="zh-CN" altLang="en-US" sz="3600" dirty="0">
              <a:solidFill>
                <a:schemeClr val="tx1">
                  <a:lumMod val="50000"/>
                </a:schemeClr>
              </a:solidFill>
              <a:latin typeface="微软雅黑" panose="020B0503020204020204" pitchFamily="34" charset="-122"/>
              <a:ea typeface="微软雅黑" panose="020B0503020204020204" pitchFamily="34" charset="-122"/>
            </a:endParaRPr>
          </a:p>
        </p:txBody>
      </p:sp>
      <p:sp>
        <p:nvSpPr>
          <p:cNvPr id="8" name="文本框 7"/>
          <p:cNvSpPr txBox="1"/>
          <p:nvPr/>
        </p:nvSpPr>
        <p:spPr>
          <a:xfrm>
            <a:off x="515389" y="4066094"/>
            <a:ext cx="3491345" cy="646331"/>
          </a:xfrm>
          <a:prstGeom prst="rect">
            <a:avLst/>
          </a:prstGeom>
          <a:noFill/>
        </p:spPr>
        <p:txBody>
          <a:bodyPr wrap="square" rtlCol="0">
            <a:spAutoFit/>
          </a:bodyPr>
          <a:lstStyle/>
          <a:p>
            <a:r>
              <a:rPr lang="zh-CN" altLang="en-US" sz="3600" dirty="0" smtClean="0">
                <a:solidFill>
                  <a:schemeClr val="tx1">
                    <a:lumMod val="50000"/>
                  </a:schemeClr>
                </a:solidFill>
                <a:latin typeface="微软雅黑" panose="020B0503020204020204" pitchFamily="34" charset="-122"/>
                <a:ea typeface="微软雅黑" panose="020B0503020204020204" pitchFamily="34" charset="-122"/>
              </a:rPr>
              <a:t>偏最小二乘</a:t>
            </a:r>
            <a:endParaRPr lang="zh-CN" altLang="en-US" sz="3600" dirty="0">
              <a:solidFill>
                <a:schemeClr val="tx1">
                  <a:lumMod val="50000"/>
                </a:schemeClr>
              </a:solidFill>
              <a:latin typeface="微软雅黑" panose="020B0503020204020204" pitchFamily="34" charset="-122"/>
              <a:ea typeface="微软雅黑" panose="020B0503020204020204" pitchFamily="34" charset="-122"/>
            </a:endParaRPr>
          </a:p>
        </p:txBody>
      </p:sp>
      <p:sp>
        <p:nvSpPr>
          <p:cNvPr id="9" name="文本框 8"/>
          <p:cNvSpPr txBox="1"/>
          <p:nvPr/>
        </p:nvSpPr>
        <p:spPr>
          <a:xfrm>
            <a:off x="3724101" y="1200327"/>
            <a:ext cx="7668792" cy="1200329"/>
          </a:xfrm>
          <a:prstGeom prst="rect">
            <a:avLst/>
          </a:prstGeom>
          <a:noFill/>
        </p:spPr>
        <p:txBody>
          <a:bodyPr wrap="square" rtlCol="0">
            <a:spAutoFit/>
          </a:bodyPr>
          <a:lstStyle/>
          <a:p>
            <a:r>
              <a:rPr lang="en-US" altLang="zh-CN" sz="2400" dirty="0" smtClean="0">
                <a:solidFill>
                  <a:schemeClr val="tx1">
                    <a:lumMod val="50000"/>
                  </a:schemeClr>
                </a:solidFill>
                <a:latin typeface="微软雅黑" panose="020B0503020204020204" pitchFamily="34" charset="-122"/>
                <a:ea typeface="微软雅黑" panose="020B0503020204020204" pitchFamily="34" charset="-122"/>
              </a:rPr>
              <a:t>1.</a:t>
            </a:r>
            <a:r>
              <a:rPr lang="zh-CN" altLang="zh-CN" sz="2400" dirty="0" smtClean="0">
                <a:solidFill>
                  <a:schemeClr val="tx1">
                    <a:lumMod val="50000"/>
                  </a:schemeClr>
                </a:solidFill>
                <a:latin typeface="微软雅黑" panose="020B0503020204020204" pitchFamily="34" charset="-122"/>
                <a:ea typeface="微软雅黑" panose="020B0503020204020204" pitchFamily="34" charset="-122"/>
              </a:rPr>
              <a:t>数目较少</a:t>
            </a:r>
            <a:endParaRPr lang="en-US" altLang="zh-CN" sz="2400" dirty="0" smtClean="0">
              <a:solidFill>
                <a:schemeClr val="tx1">
                  <a:lumMod val="50000"/>
                </a:schemeClr>
              </a:solidFill>
              <a:latin typeface="微软雅黑" panose="020B0503020204020204" pitchFamily="34" charset="-122"/>
              <a:ea typeface="微软雅黑" panose="020B0503020204020204" pitchFamily="34" charset="-122"/>
            </a:endParaRPr>
          </a:p>
          <a:p>
            <a:r>
              <a:rPr lang="en-US" altLang="zh-CN" sz="2400" dirty="0" smtClean="0">
                <a:solidFill>
                  <a:schemeClr val="tx1">
                    <a:lumMod val="50000"/>
                  </a:schemeClr>
                </a:solidFill>
                <a:latin typeface="微软雅黑" panose="020B0503020204020204" pitchFamily="34" charset="-122"/>
                <a:ea typeface="微软雅黑" panose="020B0503020204020204" pitchFamily="34" charset="-122"/>
              </a:rPr>
              <a:t>2.</a:t>
            </a:r>
            <a:r>
              <a:rPr lang="zh-CN" altLang="zh-CN" sz="2400" dirty="0" smtClean="0">
                <a:solidFill>
                  <a:schemeClr val="tx1">
                    <a:lumMod val="50000"/>
                  </a:schemeClr>
                </a:solidFill>
                <a:latin typeface="微软雅黑" panose="020B0503020204020204" pitchFamily="34" charset="-122"/>
                <a:ea typeface="微软雅黑" panose="020B0503020204020204" pitchFamily="34" charset="-122"/>
              </a:rPr>
              <a:t>无多重共线性</a:t>
            </a:r>
            <a:endParaRPr lang="en-US" altLang="zh-CN" sz="2400" dirty="0" smtClean="0">
              <a:solidFill>
                <a:schemeClr val="tx1">
                  <a:lumMod val="50000"/>
                </a:schemeClr>
              </a:solidFill>
              <a:latin typeface="微软雅黑" panose="020B0503020204020204" pitchFamily="34" charset="-122"/>
              <a:ea typeface="微软雅黑" panose="020B0503020204020204" pitchFamily="34" charset="-122"/>
            </a:endParaRPr>
          </a:p>
          <a:p>
            <a:r>
              <a:rPr lang="en-US" altLang="zh-CN" sz="2400" dirty="0" smtClean="0">
                <a:solidFill>
                  <a:schemeClr val="tx1">
                    <a:lumMod val="50000"/>
                  </a:schemeClr>
                </a:solidFill>
                <a:latin typeface="微软雅黑" panose="020B0503020204020204" pitchFamily="34" charset="-122"/>
                <a:ea typeface="微软雅黑" panose="020B0503020204020204" pitchFamily="34" charset="-122"/>
              </a:rPr>
              <a:t>3</a:t>
            </a:r>
            <a:r>
              <a:rPr lang="en-US" altLang="zh-CN" sz="2400" dirty="0">
                <a:solidFill>
                  <a:schemeClr val="tx1">
                    <a:lumMod val="50000"/>
                  </a:schemeClr>
                </a:solidFill>
                <a:latin typeface="微软雅黑" panose="020B0503020204020204" pitchFamily="34" charset="-122"/>
                <a:ea typeface="微软雅黑" panose="020B0503020204020204" pitchFamily="34" charset="-122"/>
              </a:rPr>
              <a:t>.</a:t>
            </a:r>
            <a:r>
              <a:rPr lang="zh-CN" altLang="zh-CN" sz="2400" dirty="0" smtClean="0">
                <a:solidFill>
                  <a:schemeClr val="tx1">
                    <a:lumMod val="50000"/>
                  </a:schemeClr>
                </a:solidFill>
                <a:latin typeface="微软雅黑" panose="020B0503020204020204" pitchFamily="34" charset="-122"/>
                <a:ea typeface="微软雅黑" panose="020B0503020204020204" pitchFamily="34" charset="-122"/>
              </a:rPr>
              <a:t>各</a:t>
            </a:r>
            <a:r>
              <a:rPr lang="zh-CN" altLang="zh-CN" sz="2400" dirty="0">
                <a:solidFill>
                  <a:schemeClr val="tx1">
                    <a:lumMod val="50000"/>
                  </a:schemeClr>
                </a:solidFill>
                <a:latin typeface="微软雅黑" panose="020B0503020204020204" pitchFamily="34" charset="-122"/>
                <a:ea typeface="微软雅黑" panose="020B0503020204020204" pitchFamily="34" charset="-122"/>
              </a:rPr>
              <a:t>解释变量与反应变量之间的关系易于</a:t>
            </a:r>
            <a:r>
              <a:rPr lang="zh-CN" altLang="zh-CN" sz="2400" dirty="0" smtClean="0">
                <a:solidFill>
                  <a:schemeClr val="tx1">
                    <a:lumMod val="50000"/>
                  </a:schemeClr>
                </a:solidFill>
                <a:latin typeface="微软雅黑" panose="020B0503020204020204" pitchFamily="34" charset="-122"/>
                <a:ea typeface="微软雅黑" panose="020B0503020204020204" pitchFamily="34" charset="-122"/>
              </a:rPr>
              <a:t>解释</a:t>
            </a:r>
            <a:endParaRPr lang="zh-CN" altLang="en-US" sz="2400" dirty="0">
              <a:solidFill>
                <a:schemeClr val="tx1">
                  <a:lumMod val="50000"/>
                </a:schemeClr>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3724101" y="3452343"/>
            <a:ext cx="8628925" cy="2308324"/>
          </a:xfrm>
          <a:prstGeom prst="rect">
            <a:avLst/>
          </a:prstGeom>
          <a:noFill/>
        </p:spPr>
        <p:txBody>
          <a:bodyPr wrap="square" rtlCol="0">
            <a:spAutoFit/>
          </a:bodyPr>
          <a:lstStyle/>
          <a:p>
            <a:r>
              <a:rPr lang="en-US" altLang="zh-CN" sz="2400" dirty="0" smtClean="0">
                <a:solidFill>
                  <a:schemeClr val="tx1">
                    <a:lumMod val="50000"/>
                  </a:schemeClr>
                </a:solidFill>
                <a:latin typeface="微软雅黑" panose="020B0503020204020204" pitchFamily="34" charset="-122"/>
                <a:ea typeface="微软雅黑" panose="020B0503020204020204" pitchFamily="34" charset="-122"/>
              </a:rPr>
              <a:t>1.</a:t>
            </a:r>
            <a:r>
              <a:rPr lang="zh-CN" altLang="en-US" sz="2400" dirty="0" smtClean="0">
                <a:solidFill>
                  <a:schemeClr val="tx1">
                    <a:lumMod val="50000"/>
                  </a:schemeClr>
                </a:solidFill>
                <a:latin typeface="微软雅黑" panose="020B0503020204020204" pitchFamily="34" charset="-122"/>
                <a:ea typeface="微软雅黑" panose="020B0503020204020204" pitchFamily="34" charset="-122"/>
              </a:rPr>
              <a:t>在自变量存在严重多重共线性时可以进行回归建模；</a:t>
            </a:r>
            <a:endParaRPr lang="en-US" altLang="zh-CN" sz="2400" dirty="0" smtClean="0">
              <a:solidFill>
                <a:schemeClr val="tx1">
                  <a:lumMod val="50000"/>
                </a:schemeClr>
              </a:solidFill>
              <a:latin typeface="微软雅黑" panose="020B0503020204020204" pitchFamily="34" charset="-122"/>
              <a:ea typeface="微软雅黑" panose="020B0503020204020204" pitchFamily="34" charset="-122"/>
            </a:endParaRPr>
          </a:p>
          <a:p>
            <a:r>
              <a:rPr lang="en-US" altLang="zh-CN" sz="2400" dirty="0" smtClean="0">
                <a:solidFill>
                  <a:schemeClr val="tx1">
                    <a:lumMod val="50000"/>
                  </a:schemeClr>
                </a:solidFill>
                <a:latin typeface="微软雅黑" panose="020B0503020204020204" pitchFamily="34" charset="-122"/>
                <a:ea typeface="微软雅黑" panose="020B0503020204020204" pitchFamily="34" charset="-122"/>
              </a:rPr>
              <a:t>2.</a:t>
            </a:r>
            <a:r>
              <a:rPr lang="zh-CN" altLang="en-US" sz="2400" dirty="0" smtClean="0">
                <a:solidFill>
                  <a:schemeClr val="tx1">
                    <a:lumMod val="50000"/>
                  </a:schemeClr>
                </a:solidFill>
                <a:latin typeface="微软雅黑" panose="020B0503020204020204" pitchFamily="34" charset="-122"/>
                <a:ea typeface="微软雅黑" panose="020B0503020204020204" pitchFamily="34" charset="-122"/>
              </a:rPr>
              <a:t>在样本点个数比变量个数</a:t>
            </a:r>
            <a:r>
              <a:rPr lang="en-US" altLang="zh-CN" sz="2400" dirty="0" smtClean="0">
                <a:solidFill>
                  <a:schemeClr val="tx1">
                    <a:lumMod val="50000"/>
                  </a:schemeClr>
                </a:solidFill>
                <a:latin typeface="微软雅黑" panose="020B0503020204020204" pitchFamily="34" charset="-122"/>
                <a:ea typeface="微软雅黑" panose="020B0503020204020204" pitchFamily="34" charset="-122"/>
              </a:rPr>
              <a:t>(</a:t>
            </a:r>
            <a:r>
              <a:rPr lang="zh-CN" altLang="en-US" sz="2400" dirty="0" smtClean="0">
                <a:solidFill>
                  <a:schemeClr val="tx1">
                    <a:lumMod val="50000"/>
                  </a:schemeClr>
                </a:solidFill>
                <a:latin typeface="微软雅黑" panose="020B0503020204020204" pitchFamily="34" charset="-122"/>
                <a:ea typeface="微软雅黑" panose="020B0503020204020204" pitchFamily="34" charset="-122"/>
              </a:rPr>
              <a:t>维数</a:t>
            </a:r>
            <a:r>
              <a:rPr lang="en-US" altLang="zh-CN" sz="2400" dirty="0" smtClean="0">
                <a:solidFill>
                  <a:schemeClr val="tx1">
                    <a:lumMod val="50000"/>
                  </a:schemeClr>
                </a:solidFill>
                <a:latin typeface="微软雅黑" panose="020B0503020204020204" pitchFamily="34" charset="-122"/>
                <a:ea typeface="微软雅黑" panose="020B0503020204020204" pitchFamily="34" charset="-122"/>
              </a:rPr>
              <a:t>)</a:t>
            </a:r>
            <a:r>
              <a:rPr lang="zh-CN" altLang="en-US" sz="2400" dirty="0" smtClean="0">
                <a:solidFill>
                  <a:schemeClr val="tx1">
                    <a:lumMod val="50000"/>
                  </a:schemeClr>
                </a:solidFill>
                <a:latin typeface="微软雅黑" panose="020B0503020204020204" pitchFamily="34" charset="-122"/>
                <a:ea typeface="微软雅黑" panose="020B0503020204020204" pitchFamily="34" charset="-122"/>
              </a:rPr>
              <a:t>明显过少时可以进行  </a:t>
            </a:r>
            <a:endParaRPr lang="en-US" altLang="zh-CN" sz="2400" dirty="0" smtClean="0">
              <a:solidFill>
                <a:schemeClr val="tx1">
                  <a:lumMod val="50000"/>
                </a:schemeClr>
              </a:solidFill>
              <a:latin typeface="微软雅黑" panose="020B0503020204020204" pitchFamily="34" charset="-122"/>
              <a:ea typeface="微软雅黑" panose="020B0503020204020204" pitchFamily="34" charset="-122"/>
            </a:endParaRPr>
          </a:p>
          <a:p>
            <a:r>
              <a:rPr lang="en-US" altLang="zh-CN" sz="2400" dirty="0" smtClean="0">
                <a:solidFill>
                  <a:schemeClr val="tx1">
                    <a:lumMod val="50000"/>
                  </a:schemeClr>
                </a:solidFill>
                <a:latin typeface="微软雅黑" panose="020B0503020204020204" pitchFamily="34" charset="-122"/>
                <a:ea typeface="微软雅黑" panose="020B0503020204020204" pitchFamily="34" charset="-122"/>
              </a:rPr>
              <a:t>   </a:t>
            </a:r>
            <a:r>
              <a:rPr lang="zh-CN" altLang="en-US" sz="2400" dirty="0" smtClean="0">
                <a:solidFill>
                  <a:schemeClr val="tx1">
                    <a:lumMod val="50000"/>
                  </a:schemeClr>
                </a:solidFill>
                <a:latin typeface="微软雅黑" panose="020B0503020204020204" pitchFamily="34" charset="-122"/>
                <a:ea typeface="微软雅黑" panose="020B0503020204020204" pitchFamily="34" charset="-122"/>
              </a:rPr>
              <a:t>回归建模；</a:t>
            </a:r>
            <a:endParaRPr lang="en-US" altLang="zh-CN" sz="2400" dirty="0">
              <a:solidFill>
                <a:schemeClr val="tx1">
                  <a:lumMod val="50000"/>
                </a:schemeClr>
              </a:solidFill>
              <a:latin typeface="微软雅黑" panose="020B0503020204020204" pitchFamily="34" charset="-122"/>
              <a:ea typeface="微软雅黑" panose="020B0503020204020204" pitchFamily="34" charset="-122"/>
            </a:endParaRPr>
          </a:p>
          <a:p>
            <a:r>
              <a:rPr lang="en-US" altLang="zh-CN" sz="2400" dirty="0" smtClean="0">
                <a:solidFill>
                  <a:schemeClr val="tx1">
                    <a:lumMod val="50000"/>
                  </a:schemeClr>
                </a:solidFill>
                <a:latin typeface="微软雅黑" panose="020B0503020204020204" pitchFamily="34" charset="-122"/>
                <a:ea typeface="微软雅黑" panose="020B0503020204020204" pitchFamily="34" charset="-122"/>
              </a:rPr>
              <a:t>3. PLS</a:t>
            </a:r>
            <a:r>
              <a:rPr lang="zh-CN" altLang="en-US" sz="2400" dirty="0" smtClean="0">
                <a:solidFill>
                  <a:schemeClr val="tx1">
                    <a:lumMod val="50000"/>
                  </a:schemeClr>
                </a:solidFill>
                <a:latin typeface="微软雅黑" panose="020B0503020204020204" pitchFamily="34" charset="-122"/>
                <a:ea typeface="微软雅黑" panose="020B0503020204020204" pitchFamily="34" charset="-122"/>
              </a:rPr>
              <a:t>模型可以识别系统信息与噪声；</a:t>
            </a:r>
          </a:p>
          <a:p>
            <a:r>
              <a:rPr lang="en-US" altLang="zh-CN" sz="2400" dirty="0" smtClean="0">
                <a:solidFill>
                  <a:schemeClr val="tx1">
                    <a:lumMod val="50000"/>
                  </a:schemeClr>
                </a:solidFill>
                <a:latin typeface="微软雅黑" panose="020B0503020204020204" pitchFamily="34" charset="-122"/>
                <a:ea typeface="微软雅黑" panose="020B0503020204020204" pitchFamily="34" charset="-122"/>
              </a:rPr>
              <a:t>4. PLS</a:t>
            </a:r>
            <a:r>
              <a:rPr lang="zh-CN" altLang="en-US" sz="2400" dirty="0" smtClean="0">
                <a:solidFill>
                  <a:schemeClr val="tx1">
                    <a:lumMod val="50000"/>
                  </a:schemeClr>
                </a:solidFill>
                <a:latin typeface="微软雅黑" panose="020B0503020204020204" pitchFamily="34" charset="-122"/>
                <a:ea typeface="微软雅黑" panose="020B0503020204020204" pitchFamily="34" charset="-122"/>
              </a:rPr>
              <a:t>模型中，每一个自变量的回归系数容易解释；</a:t>
            </a:r>
            <a:endParaRPr lang="en-US" altLang="zh-CN" sz="2400" dirty="0" smtClean="0">
              <a:solidFill>
                <a:schemeClr val="tx1">
                  <a:lumMod val="50000"/>
                </a:schemeClr>
              </a:solidFill>
              <a:latin typeface="微软雅黑" panose="020B0503020204020204" pitchFamily="34" charset="-122"/>
              <a:ea typeface="微软雅黑" panose="020B0503020204020204" pitchFamily="34" charset="-122"/>
            </a:endParaRPr>
          </a:p>
          <a:p>
            <a:r>
              <a:rPr lang="en-US" altLang="zh-CN" sz="2400" dirty="0" smtClean="0">
                <a:solidFill>
                  <a:schemeClr val="tx1">
                    <a:lumMod val="50000"/>
                  </a:schemeClr>
                </a:solidFill>
                <a:latin typeface="微软雅黑" panose="020B0503020204020204" pitchFamily="34" charset="-122"/>
                <a:ea typeface="微软雅黑" panose="020B0503020204020204" pitchFamily="34" charset="-122"/>
              </a:rPr>
              <a:t>5. PLS</a:t>
            </a:r>
            <a:r>
              <a:rPr lang="zh-CN" altLang="en-US" sz="2400" dirty="0" smtClean="0">
                <a:solidFill>
                  <a:schemeClr val="tx1">
                    <a:lumMod val="50000"/>
                  </a:schemeClr>
                </a:solidFill>
                <a:latin typeface="微软雅黑" panose="020B0503020204020204" pitchFamily="34" charset="-122"/>
                <a:ea typeface="微软雅黑" panose="020B0503020204020204" pitchFamily="34" charset="-122"/>
              </a:rPr>
              <a:t>最终回归模型中包含原有的所有自变量</a:t>
            </a:r>
            <a:r>
              <a:rPr lang="zh-CN" altLang="en-US" sz="2400" dirty="0" smtClean="0">
                <a:solidFill>
                  <a:schemeClr val="tx1">
                    <a:lumMod val="50000"/>
                  </a:schemeClr>
                </a:solidFill>
              </a:rPr>
              <a:t>。</a:t>
            </a:r>
            <a:endParaRPr lang="zh-CN" altLang="en-US" sz="2400" dirty="0">
              <a:solidFill>
                <a:schemeClr val="tx1">
                  <a:lumMod val="50000"/>
                </a:schemeClr>
              </a:solidFill>
            </a:endParaRPr>
          </a:p>
        </p:txBody>
      </p:sp>
      <p:cxnSp>
        <p:nvCxnSpPr>
          <p:cNvPr id="12" name="直接箭头连接符 11"/>
          <p:cNvCxnSpPr/>
          <p:nvPr/>
        </p:nvCxnSpPr>
        <p:spPr>
          <a:xfrm>
            <a:off x="1629295" y="2277827"/>
            <a:ext cx="0" cy="1465102"/>
          </a:xfrm>
          <a:prstGeom prst="straightConnector1">
            <a:avLst/>
          </a:prstGeom>
          <a:ln w="508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54407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4746" y="-86230"/>
            <a:ext cx="10681423" cy="829133"/>
          </a:xfrm>
        </p:spPr>
        <p:txBody>
          <a:bodyPr/>
          <a:lstStyle/>
          <a:p>
            <a:pPr algn="ctr"/>
            <a:r>
              <a:rPr lang="zh-CN" altLang="en-US" dirty="0"/>
              <a:t>偏最小二乘回归法</a:t>
            </a:r>
          </a:p>
        </p:txBody>
      </p:sp>
      <p:sp>
        <p:nvSpPr>
          <p:cNvPr id="6" name="文本框 5"/>
          <p:cNvSpPr txBox="1"/>
          <p:nvPr/>
        </p:nvSpPr>
        <p:spPr>
          <a:xfrm>
            <a:off x="337863" y="720268"/>
            <a:ext cx="4664442" cy="1015663"/>
          </a:xfrm>
          <a:prstGeom prst="rect">
            <a:avLst/>
          </a:prstGeom>
          <a:noFill/>
        </p:spPr>
        <p:txBody>
          <a:bodyPr wrap="square" rtlCol="0">
            <a:spAutoFit/>
          </a:bodyPr>
          <a:lstStyle/>
          <a:p>
            <a:r>
              <a:rPr lang="zh-CN" altLang="en-US" sz="36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算法的设计思想</a:t>
            </a:r>
            <a:endParaRPr lang="en-US" altLang="zh-CN" sz="36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a:p>
            <a:endParaRPr lang="zh-CN" altLang="en-US" sz="2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12" name="Rectangle 6"/>
          <p:cNvSpPr>
            <a:spLocks noChangeArrowheads="1"/>
          </p:cNvSpPr>
          <p:nvPr/>
        </p:nvSpPr>
        <p:spPr bwMode="auto">
          <a:xfrm>
            <a:off x="337863" y="5497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800" b="0" i="0" u="none" strike="noStrike" cap="none" normalizeH="0" baseline="0" smtClean="0">
                <a:ln>
                  <a:noFill/>
                </a:ln>
                <a:solidFill>
                  <a:schemeClr val="tx1"/>
                </a:solidFill>
                <a:effectLst/>
              </a:rPr>
              <a:t>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57" name="矩形 56"/>
          <p:cNvSpPr/>
          <p:nvPr/>
        </p:nvSpPr>
        <p:spPr>
          <a:xfrm>
            <a:off x="337863" y="5151611"/>
            <a:ext cx="9885133" cy="954107"/>
          </a:xfrm>
          <a:prstGeom prst="rect">
            <a:avLst/>
          </a:prstGeom>
        </p:spPr>
        <p:txBody>
          <a:bodyPr wrap="square">
            <a:spAutoFit/>
          </a:bodyPr>
          <a:lstStyle/>
          <a:p>
            <a:r>
              <a:rPr lang="zh-CN" altLang="zh-CN" sz="2800" kern="100" dirty="0" smtClean="0">
                <a:solidFill>
                  <a:schemeClr val="tx1">
                    <a:lumMod val="50000"/>
                  </a:schemeClr>
                </a:solidFill>
                <a:effectLst/>
                <a:ea typeface="微软雅黑" panose="020B0503020204020204" pitchFamily="34" charset="-122"/>
                <a:cs typeface="Times New Roman" panose="02020603050405020304" pitchFamily="18" charset="0"/>
              </a:rPr>
              <a:t>①两组潜变量分别最大程度承载自变量与因变量的变异信息；</a:t>
            </a:r>
            <a:endParaRPr lang="en-US" altLang="zh-CN" sz="2800" kern="100" dirty="0" smtClean="0">
              <a:solidFill>
                <a:schemeClr val="tx1">
                  <a:lumMod val="50000"/>
                </a:schemeClr>
              </a:solidFill>
              <a:effectLst/>
              <a:ea typeface="微软雅黑" panose="020B0503020204020204" pitchFamily="34" charset="-122"/>
              <a:cs typeface="Times New Roman" panose="02020603050405020304" pitchFamily="18" charset="0"/>
            </a:endParaRPr>
          </a:p>
          <a:p>
            <a:r>
              <a:rPr lang="zh-CN" altLang="zh-CN" sz="2800" kern="100" dirty="0" smtClean="0">
                <a:solidFill>
                  <a:schemeClr val="tx1">
                    <a:lumMod val="50000"/>
                  </a:schemeClr>
                </a:solidFill>
                <a:effectLst/>
                <a:ea typeface="微软雅黑" panose="020B0503020204020204" pitchFamily="34" charset="-122"/>
                <a:cs typeface="Times New Roman" panose="02020603050405020304" pitchFamily="18" charset="0"/>
              </a:rPr>
              <a:t>②二者之间的协方差最大化</a:t>
            </a:r>
            <a:r>
              <a:rPr lang="en-US" altLang="zh-CN" sz="2800" kern="100" dirty="0" smtClean="0">
                <a:solidFill>
                  <a:schemeClr val="tx1">
                    <a:lumMod val="50000"/>
                  </a:schemeClr>
                </a:solidFill>
                <a:effectLst/>
                <a:ea typeface="微软雅黑" panose="020B0503020204020204" pitchFamily="34" charset="-122"/>
                <a:cs typeface="Times New Roman" panose="02020603050405020304" pitchFamily="18" charset="0"/>
              </a:rPr>
              <a:t>(</a:t>
            </a:r>
            <a:r>
              <a:rPr lang="zh-CN" altLang="zh-CN" sz="2800" kern="100" dirty="0" smtClean="0">
                <a:solidFill>
                  <a:schemeClr val="tx1">
                    <a:lumMod val="50000"/>
                  </a:schemeClr>
                </a:solidFill>
                <a:effectLst/>
                <a:ea typeface="微软雅黑" panose="020B0503020204020204" pitchFamily="34" charset="-122"/>
                <a:cs typeface="Times New Roman" panose="02020603050405020304" pitchFamily="18" charset="0"/>
              </a:rPr>
              <a:t>相关程度最大</a:t>
            </a:r>
            <a:r>
              <a:rPr lang="en-US" altLang="zh-CN" sz="2800" kern="100" dirty="0" smtClean="0">
                <a:solidFill>
                  <a:schemeClr val="tx1">
                    <a:lumMod val="50000"/>
                  </a:schemeClr>
                </a:solidFill>
                <a:effectLst/>
                <a:ea typeface="微软雅黑" panose="020B0503020204020204" pitchFamily="34" charset="-122"/>
                <a:cs typeface="Times New Roman" panose="02020603050405020304" pitchFamily="18" charset="0"/>
              </a:rPr>
              <a:t>)</a:t>
            </a:r>
            <a:r>
              <a:rPr lang="zh-CN" altLang="zh-CN" sz="2800" kern="100" dirty="0" smtClean="0">
                <a:solidFill>
                  <a:schemeClr val="tx1">
                    <a:lumMod val="50000"/>
                  </a:schemeClr>
                </a:solidFill>
                <a:effectLst/>
                <a:ea typeface="微软雅黑" panose="020B0503020204020204" pitchFamily="34" charset="-122"/>
                <a:cs typeface="Times New Roman" panose="02020603050405020304" pitchFamily="18" charset="0"/>
              </a:rPr>
              <a:t>。</a:t>
            </a:r>
            <a:endParaRPr lang="zh-CN" altLang="en-US" sz="2800" dirty="0">
              <a:solidFill>
                <a:schemeClr val="tx1">
                  <a:lumMod val="50000"/>
                </a:schemeClr>
              </a:solidFill>
            </a:endParaRPr>
          </a:p>
        </p:txBody>
      </p:sp>
      <p:pic>
        <p:nvPicPr>
          <p:cNvPr id="99" name="图片 98"/>
          <p:cNvPicPr>
            <a:picLocks noChangeAspect="1"/>
          </p:cNvPicPr>
          <p:nvPr/>
        </p:nvPicPr>
        <p:blipFill>
          <a:blip r:embed="rId2"/>
          <a:stretch>
            <a:fillRect/>
          </a:stretch>
        </p:blipFill>
        <p:spPr>
          <a:xfrm>
            <a:off x="337862" y="1517504"/>
            <a:ext cx="9999969" cy="3440930"/>
          </a:xfrm>
          <a:prstGeom prst="rect">
            <a:avLst/>
          </a:prstGeom>
        </p:spPr>
      </p:pic>
    </p:spTree>
    <p:extLst>
      <p:ext uri="{BB962C8B-B14F-4D97-AF65-F5344CB8AC3E}">
        <p14:creationId xmlns:p14="http://schemas.microsoft.com/office/powerpoint/2010/main" val="27667374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 name="图片 47"/>
          <p:cNvPicPr>
            <a:picLocks noChangeAspect="1"/>
          </p:cNvPicPr>
          <p:nvPr/>
        </p:nvPicPr>
        <p:blipFill>
          <a:blip r:embed="rId2"/>
          <a:stretch>
            <a:fillRect/>
          </a:stretch>
        </p:blipFill>
        <p:spPr>
          <a:xfrm>
            <a:off x="442208" y="1712858"/>
            <a:ext cx="11291678" cy="2924456"/>
          </a:xfrm>
          <a:prstGeom prst="rect">
            <a:avLst/>
          </a:prstGeom>
        </p:spPr>
      </p:pic>
      <p:sp>
        <p:nvSpPr>
          <p:cNvPr id="49" name="文本框 48"/>
          <p:cNvSpPr txBox="1"/>
          <p:nvPr/>
        </p:nvSpPr>
        <p:spPr>
          <a:xfrm>
            <a:off x="176499" y="697195"/>
            <a:ext cx="4664442" cy="1015663"/>
          </a:xfrm>
          <a:prstGeom prst="rect">
            <a:avLst/>
          </a:prstGeom>
          <a:noFill/>
        </p:spPr>
        <p:txBody>
          <a:bodyPr wrap="square" rtlCol="0">
            <a:spAutoFit/>
          </a:bodyPr>
          <a:lstStyle/>
          <a:p>
            <a:r>
              <a:rPr lang="zh-CN" altLang="en-US" sz="36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算法的设计思想</a:t>
            </a:r>
            <a:endParaRPr lang="en-US" altLang="zh-CN" sz="36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a:p>
            <a:endParaRPr lang="zh-CN" altLang="en-US" sz="2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50" name="矩形 49"/>
          <p:cNvSpPr/>
          <p:nvPr/>
        </p:nvSpPr>
        <p:spPr>
          <a:xfrm>
            <a:off x="442207" y="5468311"/>
            <a:ext cx="4717622" cy="461665"/>
          </a:xfrm>
          <a:prstGeom prst="rect">
            <a:avLst/>
          </a:prstGeom>
        </p:spPr>
        <p:txBody>
          <a:bodyPr wrap="square">
            <a:spAutoFit/>
          </a:bodyPr>
          <a:lstStyle/>
          <a:p>
            <a:r>
              <a:rPr lang="zh-CN" altLang="en-US" sz="2400" dirty="0" smtClean="0">
                <a:solidFill>
                  <a:schemeClr val="accent1"/>
                </a:solidFill>
              </a:rPr>
              <a:t>提取多少个主成分最合适？？？</a:t>
            </a:r>
            <a:endParaRPr lang="zh-CN" altLang="en-US" sz="2400" dirty="0">
              <a:solidFill>
                <a:schemeClr val="accent1"/>
              </a:solidFill>
            </a:endParaRPr>
          </a:p>
        </p:txBody>
      </p:sp>
    </p:spTree>
    <p:extLst>
      <p:ext uri="{BB962C8B-B14F-4D97-AF65-F5344CB8AC3E}">
        <p14:creationId xmlns:p14="http://schemas.microsoft.com/office/powerpoint/2010/main" val="11711233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anim calcmode="lin" valueType="num">
                                      <p:cBhvr additive="base">
                                        <p:cTn id="7" dur="1000" fill="hold"/>
                                        <p:tgtEl>
                                          <p:spTgt spid="50"/>
                                        </p:tgtEl>
                                        <p:attrNameLst>
                                          <p:attrName>ppt_x</p:attrName>
                                        </p:attrNameLst>
                                      </p:cBhvr>
                                      <p:tavLst>
                                        <p:tav tm="0">
                                          <p:val>
                                            <p:strVal val="#ppt_x"/>
                                          </p:val>
                                        </p:tav>
                                        <p:tav tm="100000">
                                          <p:val>
                                            <p:strVal val="#ppt_x"/>
                                          </p:val>
                                        </p:tav>
                                      </p:tavLst>
                                    </p:anim>
                                    <p:anim calcmode="lin" valueType="num">
                                      <p:cBhvr additive="base">
                                        <p:cTn id="8" dur="1000" fill="hold"/>
                                        <p:tgtEl>
                                          <p:spTgt spid="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交叉性检验</a:t>
            </a:r>
            <a:endParaRPr lang="zh-CN" altLang="en-US" dirty="0"/>
          </a:p>
        </p:txBody>
      </p:sp>
      <p:pic>
        <p:nvPicPr>
          <p:cNvPr id="17" name="图片 16"/>
          <p:cNvPicPr>
            <a:picLocks noChangeAspect="1"/>
          </p:cNvPicPr>
          <p:nvPr/>
        </p:nvPicPr>
        <p:blipFill>
          <a:blip r:embed="rId3"/>
          <a:stretch>
            <a:fillRect/>
          </a:stretch>
        </p:blipFill>
        <p:spPr>
          <a:xfrm>
            <a:off x="754744" y="3201945"/>
            <a:ext cx="7847773" cy="997649"/>
          </a:xfrm>
          <a:prstGeom prst="rect">
            <a:avLst/>
          </a:prstGeom>
        </p:spPr>
      </p:pic>
      <p:pic>
        <p:nvPicPr>
          <p:cNvPr id="25" name="图片 24"/>
          <p:cNvPicPr>
            <a:picLocks noChangeAspect="1"/>
          </p:cNvPicPr>
          <p:nvPr/>
        </p:nvPicPr>
        <p:blipFill>
          <a:blip r:embed="rId4"/>
          <a:stretch>
            <a:fillRect/>
          </a:stretch>
        </p:blipFill>
        <p:spPr>
          <a:xfrm>
            <a:off x="754745" y="4728152"/>
            <a:ext cx="8265885" cy="935776"/>
          </a:xfrm>
          <a:prstGeom prst="rect">
            <a:avLst/>
          </a:prstGeom>
        </p:spPr>
      </p:pic>
      <p:sp>
        <p:nvSpPr>
          <p:cNvPr id="30" name="Rectangle 26"/>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3" name="Rectangle 28"/>
          <p:cNvSpPr>
            <a:spLocks noChangeArrowheads="1"/>
          </p:cNvSpPr>
          <p:nvPr/>
        </p:nvSpPr>
        <p:spPr bwMode="auto">
          <a:xfrm>
            <a:off x="754745" y="1478250"/>
            <a:ext cx="160495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graphicFrame>
        <p:nvGraphicFramePr>
          <p:cNvPr id="34" name="对象 33"/>
          <p:cNvGraphicFramePr>
            <a:graphicFrameLocks noChangeAspect="1"/>
          </p:cNvGraphicFramePr>
          <p:nvPr>
            <p:extLst>
              <p:ext uri="{D42A27DB-BD31-4B8C-83A1-F6EECF244321}">
                <p14:modId xmlns:p14="http://schemas.microsoft.com/office/powerpoint/2010/main" val="2247248185"/>
              </p:ext>
            </p:extLst>
          </p:nvPr>
        </p:nvGraphicFramePr>
        <p:xfrm>
          <a:off x="1103879" y="1478250"/>
          <a:ext cx="2951841" cy="1220094"/>
        </p:xfrm>
        <a:graphic>
          <a:graphicData uri="http://schemas.openxmlformats.org/presentationml/2006/ole">
            <mc:AlternateContent xmlns:mc="http://schemas.openxmlformats.org/markup-compatibility/2006">
              <mc:Choice xmlns:v="urn:schemas-microsoft-com:vml" Requires="v">
                <p:oleObj spid="_x0000_s6187" name="Equation" r:id="rId5" imgW="2146300" imgH="889000" progId="Equation.DSMT4">
                  <p:embed/>
                </p:oleObj>
              </mc:Choice>
              <mc:Fallback>
                <p:oleObj name="Equation" r:id="rId5" imgW="2146300" imgH="889000" progId="Equation.DSMT4">
                  <p:embed/>
                  <p:pic>
                    <p:nvPicPr>
                      <p:cNvPr id="0" name="Object 2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03879" y="1478250"/>
                        <a:ext cx="2951841" cy="1220094"/>
                      </a:xfrm>
                      <a:prstGeom prst="rect">
                        <a:avLst/>
                      </a:prstGeom>
                      <a:noFill/>
                    </p:spPr>
                  </p:pic>
                </p:oleObj>
              </mc:Fallback>
            </mc:AlternateContent>
          </a:graphicData>
        </a:graphic>
      </p:graphicFrame>
      <p:sp>
        <p:nvSpPr>
          <p:cNvPr id="7" name="文本框 6"/>
          <p:cNvSpPr txBox="1"/>
          <p:nvPr/>
        </p:nvSpPr>
        <p:spPr>
          <a:xfrm>
            <a:off x="4055720" y="1927252"/>
            <a:ext cx="1281051" cy="369332"/>
          </a:xfrm>
          <a:prstGeom prst="rect">
            <a:avLst/>
          </a:prstGeom>
          <a:noFill/>
        </p:spPr>
        <p:txBody>
          <a:bodyPr wrap="square" rtlCol="0">
            <a:spAutoFit/>
          </a:bodyPr>
          <a:lstStyle/>
          <a:p>
            <a:r>
              <a:rPr lang="en-US" altLang="zh-CN" dirty="0" smtClean="0">
                <a:solidFill>
                  <a:schemeClr val="tx1">
                    <a:lumMod val="50000"/>
                  </a:schemeClr>
                </a:solidFill>
              </a:rPr>
              <a:t>&gt;=0.0975</a:t>
            </a:r>
            <a:endParaRPr lang="zh-CN" altLang="en-US" dirty="0">
              <a:solidFill>
                <a:schemeClr val="tx1">
                  <a:lumMod val="50000"/>
                </a:schemeClr>
              </a:solidFill>
            </a:endParaRPr>
          </a:p>
        </p:txBody>
      </p:sp>
    </p:spTree>
    <p:extLst>
      <p:ext uri="{BB962C8B-B14F-4D97-AF65-F5344CB8AC3E}">
        <p14:creationId xmlns:p14="http://schemas.microsoft.com/office/powerpoint/2010/main" val="40624258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实例分析（基于</a:t>
            </a:r>
            <a:r>
              <a:rPr lang="en-US" altLang="zh-CN" dirty="0" smtClean="0"/>
              <a:t>MATLAB</a:t>
            </a:r>
            <a:r>
              <a:rPr lang="zh-CN" altLang="en-US" dirty="0" smtClean="0"/>
              <a:t>）</a:t>
            </a:r>
            <a:endParaRPr lang="zh-CN" altLang="en-US" dirty="0"/>
          </a:p>
        </p:txBody>
      </p:sp>
      <p:graphicFrame>
        <p:nvGraphicFramePr>
          <p:cNvPr id="6" name="表格 5"/>
          <p:cNvGraphicFramePr>
            <a:graphicFrameLocks noGrp="1"/>
          </p:cNvGraphicFramePr>
          <p:nvPr>
            <p:extLst>
              <p:ext uri="{D42A27DB-BD31-4B8C-83A1-F6EECF244321}">
                <p14:modId xmlns:p14="http://schemas.microsoft.com/office/powerpoint/2010/main" val="2026484911"/>
              </p:ext>
            </p:extLst>
          </p:nvPr>
        </p:nvGraphicFramePr>
        <p:xfrm>
          <a:off x="1047401" y="1334698"/>
          <a:ext cx="9326880" cy="4605357"/>
        </p:xfrm>
        <a:graphic>
          <a:graphicData uri="http://schemas.openxmlformats.org/drawingml/2006/table">
            <a:tbl>
              <a:tblPr firstRow="1" firstCol="1" bandRow="1"/>
              <a:tblGrid>
                <a:gridCol w="922413"/>
                <a:gridCol w="923568"/>
                <a:gridCol w="1015923"/>
                <a:gridCol w="923568"/>
                <a:gridCol w="923568"/>
                <a:gridCol w="923568"/>
                <a:gridCol w="923568"/>
                <a:gridCol w="923568"/>
                <a:gridCol w="923568"/>
                <a:gridCol w="923568"/>
              </a:tblGrid>
              <a:tr h="593855">
                <a:tc>
                  <a:txBody>
                    <a:bodyPr/>
                    <a:lstStyle/>
                    <a:p>
                      <a:pPr algn="ctr">
                        <a:spcAft>
                          <a:spcPts val="0"/>
                        </a:spcAft>
                      </a:pPr>
                      <a:r>
                        <a:rPr lang="zh-CN" sz="1600" kern="100" dirty="0">
                          <a:effectLst/>
                          <a:latin typeface="Times New Roman" panose="02020603050405020304" pitchFamily="18" charset="0"/>
                          <a:ea typeface="宋体" panose="02010600030101010101" pitchFamily="2" charset="-122"/>
                          <a:cs typeface="Times New Roman" panose="02020603050405020304" pitchFamily="18" charset="0"/>
                        </a:rPr>
                        <a:t>芦荟大黄素</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dirty="0">
                          <a:effectLst/>
                          <a:latin typeface="Times New Roman" panose="02020603050405020304" pitchFamily="18" charset="0"/>
                          <a:ea typeface="宋体" panose="02010600030101010101" pitchFamily="2" charset="-122"/>
                          <a:cs typeface="Times New Roman" panose="02020603050405020304" pitchFamily="18" charset="0"/>
                        </a:rPr>
                        <a:t>大黄素</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dirty="0">
                          <a:effectLst/>
                          <a:latin typeface="Times New Roman" panose="02020603050405020304" pitchFamily="18" charset="0"/>
                          <a:ea typeface="宋体" panose="02010600030101010101" pitchFamily="2" charset="-122"/>
                          <a:cs typeface="Times New Roman" panose="02020603050405020304" pitchFamily="18" charset="0"/>
                        </a:rPr>
                        <a:t>大黄酸</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dirty="0">
                          <a:effectLst/>
                          <a:latin typeface="Times New Roman" panose="02020603050405020304" pitchFamily="18" charset="0"/>
                          <a:ea typeface="宋体" panose="02010600030101010101" pitchFamily="2" charset="-122"/>
                          <a:cs typeface="Times New Roman" panose="02020603050405020304" pitchFamily="18" charset="0"/>
                        </a:rPr>
                        <a:t>大黄酚</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dirty="0">
                          <a:effectLst/>
                          <a:latin typeface="Times New Roman" panose="02020603050405020304" pitchFamily="18" charset="0"/>
                          <a:ea typeface="宋体" panose="02010600030101010101" pitchFamily="2" charset="-122"/>
                          <a:cs typeface="Times New Roman" panose="02020603050405020304" pitchFamily="18" charset="0"/>
                        </a:rPr>
                        <a:t>大黄素甲醚</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dirty="0">
                          <a:effectLst/>
                          <a:latin typeface="Times New Roman" panose="02020603050405020304" pitchFamily="18" charset="0"/>
                          <a:ea typeface="宋体" panose="02010600030101010101" pitchFamily="2" charset="-122"/>
                          <a:cs typeface="Times New Roman" panose="02020603050405020304" pitchFamily="18" charset="0"/>
                        </a:rPr>
                        <a:t>厚朴酚</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dirty="0">
                          <a:effectLst/>
                          <a:latin typeface="Times New Roman" panose="02020603050405020304" pitchFamily="18" charset="0"/>
                          <a:ea typeface="宋体" panose="02010600030101010101" pitchFamily="2" charset="-122"/>
                          <a:cs typeface="Times New Roman" panose="02020603050405020304" pitchFamily="18" charset="0"/>
                        </a:rPr>
                        <a:t>和厚朴酚</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dirty="0">
                          <a:effectLst/>
                          <a:latin typeface="Times New Roman" panose="02020603050405020304" pitchFamily="18" charset="0"/>
                          <a:ea typeface="宋体" panose="02010600030101010101" pitchFamily="2" charset="-122"/>
                          <a:cs typeface="Times New Roman" panose="02020603050405020304" pitchFamily="18" charset="0"/>
                        </a:rPr>
                        <a:t>橙皮苷</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dirty="0">
                          <a:effectLst/>
                          <a:latin typeface="Times New Roman" panose="02020603050405020304" pitchFamily="18" charset="0"/>
                          <a:ea typeface="宋体" panose="02010600030101010101" pitchFamily="2" charset="-122"/>
                          <a:cs typeface="Times New Roman" panose="02020603050405020304" pitchFamily="18" charset="0"/>
                        </a:rPr>
                        <a:t>辛弗林</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effectLst/>
                          <a:latin typeface="宋体" panose="02010600030101010101" pitchFamily="2" charset="-122"/>
                          <a:ea typeface="宋体" panose="02010600030101010101" pitchFamily="2" charset="-122"/>
                          <a:cs typeface="Times New Roman" panose="02020603050405020304" pitchFamily="18" charset="0"/>
                        </a:rPr>
                        <a:t>d-</a:t>
                      </a:r>
                      <a:r>
                        <a:rPr lang="zh-CN" sz="1600" kern="100" dirty="0">
                          <a:effectLst/>
                          <a:latin typeface="Times New Roman" panose="02020603050405020304" pitchFamily="18" charset="0"/>
                          <a:ea typeface="宋体" panose="02010600030101010101" pitchFamily="2" charset="-122"/>
                          <a:cs typeface="Times New Roman" panose="02020603050405020304" pitchFamily="18" charset="0"/>
                        </a:rPr>
                        <a:t>乳酸</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9699">
                <a:tc>
                  <a:txBody>
                    <a:bodyPr/>
                    <a:lstStyle/>
                    <a:p>
                      <a:pPr algn="ctr">
                        <a:spcAft>
                          <a:spcPts val="0"/>
                        </a:spcAft>
                      </a:pPr>
                      <a:r>
                        <a:rPr lang="en-US" sz="1600" kern="0"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x1</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x2</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x3</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x4</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x5</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x6</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x7</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x8</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x9</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y1</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8337">
                <a:tc>
                  <a:txBody>
                    <a:bodyPr/>
                    <a:lstStyle/>
                    <a:p>
                      <a:pPr algn="ctr">
                        <a:spcAft>
                          <a:spcPts val="0"/>
                        </a:spcAft>
                      </a:pPr>
                      <a:r>
                        <a:rPr lang="en-US" sz="14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0.0625</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0.0468</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0.0945</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0.0724</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0.0265</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0.0072</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0.0138</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0.2448</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0.2198</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0.0625</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8337">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0.045</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0.0317</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0.0558</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0.0899</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0.0214</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0.0164</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0.0134</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0.4913</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0.4865</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0.0525</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8337">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0.0075</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0.0085</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0.0126</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0.0139</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0.0063</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0.0213</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0.016</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0.0286</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0.0176</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0.03</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8337">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0.035</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0.0278</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0.0434</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0.0532</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0.0155</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0.0239</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0.0161</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0.1661</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0.0709</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0.04</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8337">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0.018</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0.0097</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0.0232</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0.0159</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0.0036</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0.0179</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0.0122</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0.4199</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0.4249</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0.06</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8337">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0.034</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0.0233</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0.0631</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0.0654</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0.0184</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0.0117</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0.0085</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0.1936</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0.0722</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0.06</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6770">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0.0227</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0.0104</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0.03195</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0.0213</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0.0478</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0.0032</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0.003</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0.3548</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0.3716</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0.0675</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8337">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0.1006</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0.0875</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0.1841</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0.2119</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0.068</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0.0136</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0.014</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0.2078</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0.1239</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0.0575</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8337">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0.106</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0.096</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0.1982</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0.1701</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0.0495</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0.0045</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0.0079</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0.0872</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0.0536</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0.1325</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8337">
                <a:tc>
                  <a:txBody>
                    <a:bodyPr/>
                    <a:lstStyle/>
                    <a:p>
                      <a:pPr algn="ctr">
                        <a:spcAft>
                          <a:spcPts val="0"/>
                        </a:spcAft>
                      </a:pPr>
                      <a:r>
                        <a:rPr lang="en-US" sz="14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0.054</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0.0441</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0.0871</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0.0998</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0.0277</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0.0871</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0.0042</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0.0666</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0.0471</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0.19</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503888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实例分析</a:t>
            </a:r>
            <a:endParaRPr lang="zh-CN" altLang="en-US" dirty="0"/>
          </a:p>
        </p:txBody>
      </p:sp>
      <p:graphicFrame>
        <p:nvGraphicFramePr>
          <p:cNvPr id="5" name="表格 4"/>
          <p:cNvGraphicFramePr>
            <a:graphicFrameLocks noGrp="1"/>
          </p:cNvGraphicFramePr>
          <p:nvPr>
            <p:extLst>
              <p:ext uri="{D42A27DB-BD31-4B8C-83A1-F6EECF244321}">
                <p14:modId xmlns:p14="http://schemas.microsoft.com/office/powerpoint/2010/main" val="1271221091"/>
              </p:ext>
            </p:extLst>
          </p:nvPr>
        </p:nvGraphicFramePr>
        <p:xfrm>
          <a:off x="578081" y="1568638"/>
          <a:ext cx="5806095" cy="1523696"/>
        </p:xfrm>
        <a:graphic>
          <a:graphicData uri="http://schemas.openxmlformats.org/drawingml/2006/table">
            <a:tbl>
              <a:tblPr firstRow="1" firstCol="1" bandRow="1"/>
              <a:tblGrid>
                <a:gridCol w="1935365"/>
                <a:gridCol w="1935365"/>
                <a:gridCol w="1935365"/>
              </a:tblGrid>
              <a:tr h="380924">
                <a:tc>
                  <a:txBody>
                    <a:bodyPr/>
                    <a:lstStyle/>
                    <a:p>
                      <a:pPr algn="just">
                        <a:spcAft>
                          <a:spcPts val="0"/>
                        </a:spcAft>
                      </a:pPr>
                      <a:r>
                        <a:rPr lang="zh-CN" sz="2000" kern="100" dirty="0">
                          <a:effectLst/>
                          <a:latin typeface="Times New Roman" panose="02020603050405020304" pitchFamily="18" charset="0"/>
                          <a:ea typeface="宋体" panose="02010600030101010101" pitchFamily="2" charset="-122"/>
                          <a:cs typeface="Times New Roman" panose="02020603050405020304" pitchFamily="18" charset="0"/>
                        </a:rPr>
                        <a:t>成分个数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000" kern="100">
                          <a:effectLst/>
                          <a:latin typeface="Times New Roman" panose="02020603050405020304" pitchFamily="18" charset="0"/>
                          <a:ea typeface="宋体" panose="02010600030101010101" pitchFamily="2" charset="-122"/>
                          <a:cs typeface="Times New Roman" panose="02020603050405020304" pitchFamily="18" charset="0"/>
                        </a:rPr>
                        <a:t>Q</a:t>
                      </a:r>
                      <a:r>
                        <a:rPr lang="en-US" sz="2000" kern="100" baseline="30000">
                          <a:effectLst/>
                          <a:latin typeface="Times New Roman" panose="02020603050405020304" pitchFamily="18" charset="0"/>
                          <a:ea typeface="宋体" panose="02010600030101010101" pitchFamily="2" charset="-122"/>
                          <a:cs typeface="Times New Roman" panose="02020603050405020304" pitchFamily="18" charset="0"/>
                        </a:rPr>
                        <a:t>2</a:t>
                      </a:r>
                      <a:r>
                        <a:rPr lang="en-US" sz="2000" kern="100" baseline="-25000">
                          <a:effectLst/>
                          <a:latin typeface="Times New Roman" panose="02020603050405020304" pitchFamily="18" charset="0"/>
                          <a:ea typeface="宋体" panose="02010600030101010101" pitchFamily="2" charset="-122"/>
                          <a:cs typeface="Times New Roman" panose="02020603050405020304" pitchFamily="18" charset="0"/>
                        </a:rPr>
                        <a:t>h</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2000" kern="100">
                          <a:effectLst/>
                          <a:latin typeface="Times New Roman" panose="02020603050405020304" pitchFamily="18" charset="0"/>
                          <a:ea typeface="宋体" panose="02010600030101010101" pitchFamily="2" charset="-122"/>
                          <a:cs typeface="Times New Roman" panose="02020603050405020304" pitchFamily="18" charset="0"/>
                        </a:rPr>
                        <a:t>临界值</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924">
                <a:tc>
                  <a:txBody>
                    <a:bodyPr/>
                    <a:lstStyle/>
                    <a:p>
                      <a:pPr algn="just">
                        <a:spcAft>
                          <a:spcPts val="0"/>
                        </a:spcAft>
                      </a:pPr>
                      <a:r>
                        <a:rPr lang="en-US" sz="2000" kern="100">
                          <a:effectLst/>
                          <a:latin typeface="Times New Roman" panose="02020603050405020304" pitchFamily="18" charset="0"/>
                          <a:ea typeface="宋体" panose="02010600030101010101" pitchFamily="2" charset="-122"/>
                          <a:cs typeface="Times New Roman" panose="02020603050405020304" pitchFamily="18" charset="0"/>
                        </a:rPr>
                        <a:t>1</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000" kern="100">
                          <a:effectLst/>
                          <a:latin typeface="Times New Roman" panose="02020603050405020304" pitchFamily="18" charset="0"/>
                          <a:ea typeface="宋体" panose="02010600030101010101" pitchFamily="2" charset="-122"/>
                          <a:cs typeface="Times New Roman" panose="02020603050405020304" pitchFamily="18" charset="0"/>
                        </a:rPr>
                        <a:t>1</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000" kern="100">
                          <a:effectLst/>
                          <a:latin typeface="Times New Roman" panose="02020603050405020304" pitchFamily="18" charset="0"/>
                          <a:ea typeface="宋体" panose="02010600030101010101" pitchFamily="2" charset="-122"/>
                          <a:cs typeface="Times New Roman" panose="02020603050405020304" pitchFamily="18" charset="0"/>
                        </a:rPr>
                        <a:t>0.0975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924">
                <a:tc>
                  <a:txBody>
                    <a:bodyPr/>
                    <a:lstStyle/>
                    <a:p>
                      <a:pPr algn="just">
                        <a:spcAft>
                          <a:spcPts val="0"/>
                        </a:spcAft>
                      </a:pPr>
                      <a:r>
                        <a:rPr lang="en-US" sz="2000" kern="100">
                          <a:effectLst/>
                          <a:latin typeface="Times New Roman" panose="02020603050405020304" pitchFamily="18" charset="0"/>
                          <a:ea typeface="宋体" panose="02010600030101010101" pitchFamily="2" charset="-122"/>
                          <a:cs typeface="Times New Roman" panose="02020603050405020304" pitchFamily="18" charset="0"/>
                        </a:rPr>
                        <a:t>2</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000" kern="100">
                          <a:effectLst/>
                          <a:latin typeface="Times New Roman" panose="02020603050405020304" pitchFamily="18" charset="0"/>
                          <a:ea typeface="宋体" panose="02010600030101010101" pitchFamily="2" charset="-122"/>
                          <a:cs typeface="Times New Roman" panose="02020603050405020304" pitchFamily="18" charset="0"/>
                        </a:rPr>
                        <a:t>0.4635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000" kern="100">
                          <a:effectLst/>
                          <a:latin typeface="Times New Roman" panose="02020603050405020304" pitchFamily="18" charset="0"/>
                          <a:ea typeface="宋体" panose="02010600030101010101" pitchFamily="2" charset="-122"/>
                          <a:cs typeface="Times New Roman" panose="02020603050405020304" pitchFamily="18" charset="0"/>
                        </a:rPr>
                        <a:t>0.0975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924">
                <a:tc>
                  <a:txBody>
                    <a:bodyPr/>
                    <a:lstStyle/>
                    <a:p>
                      <a:pPr algn="just">
                        <a:spcAft>
                          <a:spcPts val="0"/>
                        </a:spcAft>
                      </a:pPr>
                      <a:r>
                        <a:rPr lang="en-US" sz="2000" kern="100">
                          <a:effectLst/>
                          <a:latin typeface="Times New Roman" panose="02020603050405020304" pitchFamily="18" charset="0"/>
                          <a:ea typeface="宋体" panose="02010600030101010101" pitchFamily="2" charset="-122"/>
                          <a:cs typeface="Times New Roman" panose="02020603050405020304" pitchFamily="18" charset="0"/>
                        </a:rPr>
                        <a:t>3</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000" kern="100">
                          <a:effectLst/>
                          <a:latin typeface="Times New Roman" panose="02020603050405020304" pitchFamily="18" charset="0"/>
                          <a:ea typeface="宋体" panose="02010600030101010101" pitchFamily="2" charset="-122"/>
                          <a:cs typeface="Times New Roman" panose="02020603050405020304" pitchFamily="18" charset="0"/>
                        </a:rPr>
                        <a:t>-0.4888</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000" kern="100" dirty="0">
                          <a:effectLst/>
                          <a:latin typeface="Times New Roman" panose="02020603050405020304" pitchFamily="18" charset="0"/>
                          <a:ea typeface="宋体" panose="02010600030101010101" pitchFamily="2" charset="-122"/>
                          <a:cs typeface="Times New Roman" panose="02020603050405020304" pitchFamily="18" charset="0"/>
                        </a:rPr>
                        <a:t>0.0975</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矩形 5"/>
          <p:cNvSpPr/>
          <p:nvPr/>
        </p:nvSpPr>
        <p:spPr>
          <a:xfrm>
            <a:off x="523355" y="4713419"/>
            <a:ext cx="6096000" cy="1477328"/>
          </a:xfrm>
          <a:prstGeom prst="rect">
            <a:avLst/>
          </a:prstGeom>
          <a:ln>
            <a:solidFill>
              <a:schemeClr val="tx1">
                <a:lumMod val="50000"/>
              </a:schemeClr>
            </a:solidFill>
          </a:ln>
        </p:spPr>
        <p:txBody>
          <a:bodyPr>
            <a:spAutoFit/>
          </a:bodyPr>
          <a:lstStyle/>
          <a:p>
            <a:pPr algn="just">
              <a:spcAft>
                <a:spcPts val="0"/>
              </a:spcAft>
            </a:pPr>
            <a:r>
              <a:rPr lang="zh-CN" altLang="zh-CN" kern="100" dirty="0">
                <a:solidFill>
                  <a:schemeClr val="tx1">
                    <a:lumMod val="50000"/>
                  </a:schemeClr>
                </a:solidFill>
                <a:latin typeface="Times New Roman" panose="02020603050405020304" pitchFamily="18" charset="0"/>
                <a:ea typeface="宋体" panose="02010600030101010101" pitchFamily="2" charset="-122"/>
              </a:rPr>
              <a:t>在</a:t>
            </a:r>
            <a:r>
              <a:rPr lang="en-US" altLang="zh-CN" kern="100" dirty="0">
                <a:solidFill>
                  <a:schemeClr val="tx1">
                    <a:lumMod val="50000"/>
                  </a:schemeClr>
                </a:solidFill>
                <a:latin typeface="Times New Roman" panose="02020603050405020304" pitchFamily="18" charset="0"/>
                <a:ea typeface="宋体" panose="02010600030101010101" pitchFamily="2" charset="-122"/>
              </a:rPr>
              <a:t>testpls01.m</a:t>
            </a:r>
            <a:r>
              <a:rPr lang="zh-CN" altLang="zh-CN" kern="100" dirty="0">
                <a:solidFill>
                  <a:schemeClr val="tx1">
                    <a:lumMod val="50000"/>
                  </a:schemeClr>
                </a:solidFill>
                <a:latin typeface="Times New Roman" panose="02020603050405020304" pitchFamily="18" charset="0"/>
                <a:ea typeface="宋体" panose="02010600030101010101" pitchFamily="2" charset="-122"/>
              </a:rPr>
              <a:t>文件中添加下列几行代码。</a:t>
            </a:r>
            <a:endParaRPr lang="zh-CN" altLang="zh-CN" sz="1400" kern="100" dirty="0">
              <a:solidFill>
                <a:schemeClr val="tx1">
                  <a:lumMod val="50000"/>
                </a:schemeClr>
              </a:solidFill>
              <a:latin typeface="Times New Roman" panose="02020603050405020304" pitchFamily="18" charset="0"/>
              <a:ea typeface="宋体" panose="02010600030101010101" pitchFamily="2" charset="-122"/>
            </a:endParaRPr>
          </a:p>
          <a:p>
            <a:pPr algn="just">
              <a:spcAft>
                <a:spcPts val="0"/>
              </a:spcAft>
            </a:pPr>
            <a:r>
              <a:rPr lang="en-US" altLang="zh-CN" kern="100" dirty="0">
                <a:solidFill>
                  <a:schemeClr val="tx1">
                    <a:lumMod val="50000"/>
                  </a:schemeClr>
                </a:solidFill>
                <a:latin typeface="宋体" panose="02010600030101010101" pitchFamily="2" charset="-122"/>
                <a:ea typeface="宋体" panose="02010600030101010101" pitchFamily="2" charset="-122"/>
              </a:rPr>
              <a:t>%</a:t>
            </a:r>
            <a:r>
              <a:rPr lang="zh-CN" altLang="zh-CN" kern="100" dirty="0">
                <a:solidFill>
                  <a:schemeClr val="tx1">
                    <a:lumMod val="50000"/>
                  </a:schemeClr>
                </a:solidFill>
                <a:latin typeface="Times New Roman" panose="02020603050405020304" pitchFamily="18" charset="0"/>
                <a:ea typeface="宋体" panose="02010600030101010101" pitchFamily="2" charset="-122"/>
              </a:rPr>
              <a:t>以下计算决定系数的</a:t>
            </a:r>
            <a:r>
              <a:rPr lang="en-US" altLang="zh-CN" kern="100" dirty="0">
                <a:solidFill>
                  <a:schemeClr val="tx1">
                    <a:lumMod val="50000"/>
                  </a:schemeClr>
                </a:solidFill>
                <a:latin typeface="Times New Roman" panose="02020603050405020304" pitchFamily="18" charset="0"/>
                <a:ea typeface="宋体" panose="02010600030101010101" pitchFamily="2" charset="-122"/>
              </a:rPr>
              <a:t>R^2</a:t>
            </a:r>
            <a:endParaRPr lang="zh-CN" altLang="zh-CN" sz="1400" kern="100" dirty="0">
              <a:solidFill>
                <a:schemeClr val="tx1">
                  <a:lumMod val="50000"/>
                </a:schemeClr>
              </a:solidFill>
              <a:latin typeface="Times New Roman" panose="02020603050405020304" pitchFamily="18" charset="0"/>
              <a:ea typeface="宋体" panose="02010600030101010101" pitchFamily="2" charset="-122"/>
            </a:endParaRPr>
          </a:p>
          <a:p>
            <a:pPr algn="just">
              <a:spcAft>
                <a:spcPts val="0"/>
              </a:spcAft>
            </a:pPr>
            <a:r>
              <a:rPr lang="en-US" altLang="zh-CN" kern="100" dirty="0">
                <a:solidFill>
                  <a:schemeClr val="tx1">
                    <a:lumMod val="50000"/>
                  </a:schemeClr>
                </a:solidFill>
                <a:latin typeface="宋体" panose="02010600030101010101" pitchFamily="2" charset="-122"/>
                <a:ea typeface="宋体" panose="02010600030101010101" pitchFamily="2" charset="-122"/>
              </a:rPr>
              <a:t>SST=sum((</a:t>
            </a:r>
            <a:r>
              <a:rPr lang="en-US" altLang="zh-CN" kern="100" dirty="0" err="1">
                <a:solidFill>
                  <a:schemeClr val="tx1">
                    <a:lumMod val="50000"/>
                  </a:schemeClr>
                </a:solidFill>
                <a:latin typeface="宋体" panose="02010600030101010101" pitchFamily="2" charset="-122"/>
                <a:ea typeface="宋体" panose="02010600030101010101" pitchFamily="2" charset="-122"/>
              </a:rPr>
              <a:t>ppz</a:t>
            </a:r>
            <a:r>
              <a:rPr lang="en-US" altLang="zh-CN" kern="100" dirty="0">
                <a:solidFill>
                  <a:schemeClr val="tx1">
                    <a:lumMod val="50000"/>
                  </a:schemeClr>
                </a:solidFill>
                <a:latin typeface="宋体" panose="02010600030101010101" pitchFamily="2" charset="-122"/>
                <a:ea typeface="宋体" panose="02010600030101010101" pitchFamily="2" charset="-122"/>
              </a:rPr>
              <a:t>(:,10)-mu(1,10)).^2);          </a:t>
            </a:r>
            <a:endParaRPr lang="zh-CN" altLang="zh-CN" sz="1400" kern="100" dirty="0">
              <a:solidFill>
                <a:schemeClr val="tx1">
                  <a:lumMod val="50000"/>
                </a:schemeClr>
              </a:solidFill>
              <a:latin typeface="Times New Roman" panose="02020603050405020304" pitchFamily="18" charset="0"/>
              <a:ea typeface="宋体" panose="02010600030101010101" pitchFamily="2" charset="-122"/>
            </a:endParaRPr>
          </a:p>
          <a:p>
            <a:pPr algn="just">
              <a:spcAft>
                <a:spcPts val="0"/>
              </a:spcAft>
            </a:pPr>
            <a:r>
              <a:rPr lang="en-US" altLang="zh-CN" kern="100" dirty="0">
                <a:solidFill>
                  <a:schemeClr val="tx1">
                    <a:lumMod val="50000"/>
                  </a:schemeClr>
                </a:solidFill>
                <a:latin typeface="宋体" panose="02010600030101010101" pitchFamily="2" charset="-122"/>
                <a:ea typeface="宋体" panose="02010600030101010101" pitchFamily="2" charset="-122"/>
              </a:rPr>
              <a:t>SSR= sum((ch0+ppz(:,1:9)*</a:t>
            </a:r>
            <a:r>
              <a:rPr lang="en-US" altLang="zh-CN" kern="100" dirty="0" err="1">
                <a:solidFill>
                  <a:schemeClr val="tx1">
                    <a:lumMod val="50000"/>
                  </a:schemeClr>
                </a:solidFill>
                <a:latin typeface="宋体" panose="02010600030101010101" pitchFamily="2" charset="-122"/>
                <a:ea typeface="宋体" panose="02010600030101010101" pitchFamily="2" charset="-122"/>
              </a:rPr>
              <a:t>xish</a:t>
            </a:r>
            <a:r>
              <a:rPr lang="en-US" altLang="zh-CN" kern="100" dirty="0">
                <a:solidFill>
                  <a:schemeClr val="tx1">
                    <a:lumMod val="50000"/>
                  </a:schemeClr>
                </a:solidFill>
                <a:latin typeface="宋体" panose="02010600030101010101" pitchFamily="2" charset="-122"/>
                <a:ea typeface="宋体" panose="02010600030101010101" pitchFamily="2" charset="-122"/>
              </a:rPr>
              <a:t>-mu(1,10)).^2);</a:t>
            </a:r>
            <a:endParaRPr lang="zh-CN" altLang="zh-CN" sz="1400" kern="100" dirty="0">
              <a:solidFill>
                <a:schemeClr val="tx1">
                  <a:lumMod val="50000"/>
                </a:schemeClr>
              </a:solidFill>
              <a:latin typeface="Times New Roman" panose="02020603050405020304" pitchFamily="18" charset="0"/>
              <a:ea typeface="宋体" panose="02010600030101010101" pitchFamily="2" charset="-122"/>
            </a:endParaRPr>
          </a:p>
          <a:p>
            <a:pPr algn="just">
              <a:spcAft>
                <a:spcPts val="0"/>
              </a:spcAft>
            </a:pPr>
            <a:r>
              <a:rPr lang="en-US" altLang="zh-CN" kern="100" dirty="0">
                <a:solidFill>
                  <a:schemeClr val="tx1">
                    <a:lumMod val="50000"/>
                  </a:schemeClr>
                </a:solidFill>
                <a:latin typeface="宋体" panose="02010600030101010101" pitchFamily="2" charset="-122"/>
                <a:ea typeface="宋体" panose="02010600030101010101" pitchFamily="2" charset="-122"/>
              </a:rPr>
              <a:t>RR=SSR/SST;</a:t>
            </a:r>
            <a:endParaRPr lang="zh-CN" altLang="zh-CN" sz="1400" kern="100" dirty="0">
              <a:solidFill>
                <a:schemeClr val="tx1">
                  <a:lumMod val="50000"/>
                </a:schemeClr>
              </a:solidFill>
              <a:effectLst/>
              <a:latin typeface="Times New Roman" panose="02020603050405020304" pitchFamily="18" charset="0"/>
              <a:ea typeface="宋体" panose="02010600030101010101" pitchFamily="2" charset="-122"/>
            </a:endParaRPr>
          </a:p>
        </p:txBody>
      </p:sp>
      <p:sp>
        <p:nvSpPr>
          <p:cNvPr id="7" name="矩形 6"/>
          <p:cNvSpPr/>
          <p:nvPr/>
        </p:nvSpPr>
        <p:spPr>
          <a:xfrm>
            <a:off x="8562455" y="5298195"/>
            <a:ext cx="2488277" cy="307777"/>
          </a:xfrm>
          <a:prstGeom prst="rect">
            <a:avLst/>
          </a:prstGeom>
        </p:spPr>
        <p:txBody>
          <a:bodyPr wrap="square">
            <a:spAutoFit/>
          </a:bodyPr>
          <a:lstStyle/>
          <a:p>
            <a:pPr algn="just">
              <a:spcAft>
                <a:spcPts val="0"/>
              </a:spcAft>
            </a:pPr>
            <a:r>
              <a:rPr lang="zh-CN" altLang="zh-CN" sz="1400" kern="100" dirty="0">
                <a:solidFill>
                  <a:schemeClr val="tx1">
                    <a:lumMod val="50000"/>
                  </a:schemeClr>
                </a:solidFill>
                <a:latin typeface="Times New Roman" panose="02020603050405020304" pitchFamily="18" charset="0"/>
                <a:ea typeface="宋体" panose="02010600030101010101" pitchFamily="2" charset="-122"/>
              </a:rPr>
              <a:t>得到复测定系数为 </a:t>
            </a:r>
            <a:r>
              <a:rPr lang="en-US" altLang="zh-CN" sz="1400" kern="100" dirty="0">
                <a:solidFill>
                  <a:schemeClr val="tx1">
                    <a:lumMod val="50000"/>
                  </a:schemeClr>
                </a:solidFill>
                <a:latin typeface="Times New Roman" panose="02020603050405020304" pitchFamily="18" charset="0"/>
                <a:ea typeface="宋体" panose="02010600030101010101" pitchFamily="2" charset="-122"/>
              </a:rPr>
              <a:t>R^2=0.927</a:t>
            </a:r>
            <a:endParaRPr lang="zh-CN" altLang="zh-CN" sz="1100" kern="100" dirty="0">
              <a:solidFill>
                <a:schemeClr val="tx1">
                  <a:lumMod val="50000"/>
                </a:schemeClr>
              </a:solidFill>
              <a:effectLst/>
              <a:latin typeface="Times New Roman" panose="02020603050405020304" pitchFamily="18" charset="0"/>
              <a:ea typeface="宋体" panose="02010600030101010101" pitchFamily="2" charset="-122"/>
            </a:endParaRPr>
          </a:p>
        </p:txBody>
      </p:sp>
      <p:sp>
        <p:nvSpPr>
          <p:cNvPr id="8" name="矩形 7"/>
          <p:cNvSpPr/>
          <p:nvPr/>
        </p:nvSpPr>
        <p:spPr>
          <a:xfrm>
            <a:off x="523355" y="3334435"/>
            <a:ext cx="7877695" cy="923330"/>
          </a:xfrm>
          <a:prstGeom prst="rect">
            <a:avLst/>
          </a:prstGeom>
        </p:spPr>
        <p:txBody>
          <a:bodyPr wrap="square">
            <a:spAutoFit/>
          </a:bodyPr>
          <a:lstStyle/>
          <a:p>
            <a:pPr algn="just">
              <a:lnSpc>
                <a:spcPts val="2200"/>
              </a:lnSpc>
              <a:spcAft>
                <a:spcPts val="0"/>
              </a:spcAft>
            </a:pPr>
            <a:r>
              <a:rPr lang="zh-CN" altLang="zh-CN" kern="100" dirty="0">
                <a:solidFill>
                  <a:srgbClr val="000000"/>
                </a:solidFill>
                <a:latin typeface="Times New Roman" panose="02020603050405020304" pitchFamily="18" charset="0"/>
                <a:ea typeface="宋体" panose="02010600030101010101" pitchFamily="2" charset="-122"/>
              </a:rPr>
              <a:t>由表可知，当我们主成分取三个，才能更好的拟合方程，拟合结果如下</a:t>
            </a:r>
            <a:endParaRPr lang="zh-CN" altLang="zh-CN" sz="1400" kern="100" dirty="0">
              <a:solidFill>
                <a:srgbClr val="000000"/>
              </a:solidFill>
              <a:latin typeface="Times New Roman" panose="02020603050405020304" pitchFamily="18" charset="0"/>
              <a:ea typeface="宋体" panose="02010600030101010101" pitchFamily="2" charset="-122"/>
            </a:endParaRPr>
          </a:p>
          <a:p>
            <a:pPr algn="just">
              <a:lnSpc>
                <a:spcPts val="2200"/>
              </a:lnSpc>
              <a:spcAft>
                <a:spcPts val="0"/>
              </a:spcAft>
            </a:pPr>
            <a:r>
              <a:rPr lang="en-US" altLang="zh-CN" kern="100" dirty="0">
                <a:solidFill>
                  <a:srgbClr val="000000"/>
                </a:solidFill>
                <a:latin typeface="宋体" panose="02010600030101010101" pitchFamily="2" charset="-122"/>
                <a:ea typeface="宋体" panose="02010600030101010101" pitchFamily="2" charset="-122"/>
              </a:rPr>
              <a:t>y=0.0916+0.2229x1+0.2167x2+0.0964x3+0.0292x4+(-0.1552)x5+1.0706x6+</a:t>
            </a:r>
            <a:endParaRPr lang="zh-CN" altLang="zh-CN" sz="1400" kern="100" dirty="0">
              <a:solidFill>
                <a:srgbClr val="000000"/>
              </a:solidFill>
              <a:latin typeface="Times New Roman" panose="02020603050405020304" pitchFamily="18" charset="0"/>
              <a:ea typeface="宋体" panose="02010600030101010101" pitchFamily="2" charset="-122"/>
            </a:endParaRPr>
          </a:p>
          <a:p>
            <a:pPr indent="152400" algn="just">
              <a:lnSpc>
                <a:spcPts val="2200"/>
              </a:lnSpc>
              <a:spcAft>
                <a:spcPts val="0"/>
              </a:spcAft>
            </a:pPr>
            <a:r>
              <a:rPr lang="en-US" altLang="zh-CN" kern="100" dirty="0">
                <a:solidFill>
                  <a:srgbClr val="000000"/>
                </a:solidFill>
                <a:latin typeface="宋体" panose="02010600030101010101" pitchFamily="2" charset="-122"/>
                <a:ea typeface="宋体" panose="02010600030101010101" pitchFamily="2" charset="-122"/>
              </a:rPr>
              <a:t>(-5.8149)x7+-0.0155 x8+0.0194x9</a:t>
            </a:r>
            <a:endParaRPr lang="zh-CN" altLang="zh-CN" sz="1400" kern="100" dirty="0">
              <a:solidFill>
                <a:srgbClr val="000000"/>
              </a:solidFill>
              <a:effectLst/>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1922654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theme/theme1.xml><?xml version="1.0" encoding="utf-8"?>
<a:theme xmlns:a="http://schemas.openxmlformats.org/drawingml/2006/main" name="A000120141119A01PPBG">
  <a:themeElements>
    <a:clrScheme name="自定义 204">
      <a:dk1>
        <a:srgbClr val="626466"/>
      </a:dk1>
      <a:lt1>
        <a:sysClr val="window" lastClr="FFFFFF"/>
      </a:lt1>
      <a:dk2>
        <a:srgbClr val="626466"/>
      </a:dk2>
      <a:lt2>
        <a:srgbClr val="FFFFFF"/>
      </a:lt2>
      <a:accent1>
        <a:srgbClr val="949452"/>
      </a:accent1>
      <a:accent2>
        <a:srgbClr val="8D916F"/>
      </a:accent2>
      <a:accent3>
        <a:srgbClr val="A69C81"/>
      </a:accent3>
      <a:accent4>
        <a:srgbClr val="4B7175"/>
      </a:accent4>
      <a:accent5>
        <a:srgbClr val="8DA13E"/>
      </a:accent5>
      <a:accent6>
        <a:srgbClr val="FFC000"/>
      </a:accent6>
      <a:hlink>
        <a:srgbClr val="0070C0"/>
      </a:hlink>
      <a:folHlink>
        <a:srgbClr val="7F7F7F"/>
      </a:folHlink>
    </a:clrScheme>
    <a:fontScheme name="自定义 1">
      <a:majorFont>
        <a:latin typeface="Arial"/>
        <a:ea typeface="华文中宋"/>
        <a:cs typeface=""/>
      </a:majorFont>
      <a:minorFont>
        <a:latin typeface="Arial"/>
        <a:ea typeface="华文中宋"/>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A000120141203A03KPBG</Template>
  <TotalTime>526</TotalTime>
  <Words>1606</Words>
  <Application>Microsoft Office PowerPoint</Application>
  <PresentationFormat>宽屏</PresentationFormat>
  <Paragraphs>436</Paragraphs>
  <Slides>18</Slides>
  <Notes>2</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18</vt:i4>
      </vt:variant>
    </vt:vector>
  </HeadingPairs>
  <TitlesOfParts>
    <vt:vector size="29" baseType="lpstr">
      <vt:lpstr>DFKai-SB</vt:lpstr>
      <vt:lpstr>华文中宋</vt:lpstr>
      <vt:lpstr>楷体</vt:lpstr>
      <vt:lpstr>宋体</vt:lpstr>
      <vt:lpstr>微软雅黑</vt:lpstr>
      <vt:lpstr>Arial</vt:lpstr>
      <vt:lpstr>Calibri</vt:lpstr>
      <vt:lpstr>Times New Roman</vt:lpstr>
      <vt:lpstr>Wingdings 2</vt:lpstr>
      <vt:lpstr>A000120141119A01PPBG</vt:lpstr>
      <vt:lpstr>Equation</vt:lpstr>
      <vt:lpstr>基于R语言的PLS算法的实现及研究</vt:lpstr>
      <vt:lpstr>目录</vt:lpstr>
      <vt:lpstr>使用的开发工具</vt:lpstr>
      <vt:lpstr>偏最小二乘回归法 </vt:lpstr>
      <vt:lpstr>偏最小二乘回归法</vt:lpstr>
      <vt:lpstr>PowerPoint 演示文稿</vt:lpstr>
      <vt:lpstr>交叉性检验</vt:lpstr>
      <vt:lpstr>实例分析（基于MATLAB）</vt:lpstr>
      <vt:lpstr>实例分析</vt:lpstr>
      <vt:lpstr>实例分析（基于R）</vt:lpstr>
      <vt:lpstr>PowerPoint 演示文稿</vt:lpstr>
      <vt:lpstr>PowerPoint 演示文稿</vt:lpstr>
      <vt:lpstr>通径分析</vt:lpstr>
      <vt:lpstr>通径分析</vt:lpstr>
      <vt:lpstr>实例分析</vt:lpstr>
      <vt:lpstr>测定系数</vt:lpstr>
      <vt:lpstr>PowerPoint 演示文稿</vt:lpstr>
      <vt:lpstr>PowerPoint 演示文稿</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基于R语言的PLS算法的实现及研究</dc:title>
  <dc:creator>Microsoft</dc:creator>
  <cp:lastModifiedBy>zqx</cp:lastModifiedBy>
  <cp:revision>36</cp:revision>
  <dcterms:created xsi:type="dcterms:W3CDTF">2015-01-10T07:23:51Z</dcterms:created>
  <dcterms:modified xsi:type="dcterms:W3CDTF">2016-11-22T13:33:31Z</dcterms:modified>
</cp:coreProperties>
</file>